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64" r:id="rId2"/>
  </p:sldIdLst>
  <p:sldSz cx="32918400" cy="43891200"/>
  <p:notesSz cx="6858000" cy="9144000"/>
  <p:embeddedFontLst>
    <p:embeddedFont>
      <p:font typeface="Lora"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DF7"/>
    <a:srgbClr val="CCCC00"/>
    <a:srgbClr val="CC9900"/>
    <a:srgbClr val="00C0BC"/>
    <a:srgbClr val="009999"/>
    <a:srgbClr val="D6149F"/>
    <a:srgbClr val="DD2FDD"/>
    <a:srgbClr val="71C2FF"/>
    <a:srgbClr val="FFBD65"/>
    <a:srgbClr val="DD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p:scale>
          <a:sx n="33" d="100"/>
          <a:sy n="33" d="100"/>
        </p:scale>
        <p:origin x="384" y="-542"/>
      </p:cViewPr>
      <p:guideLst>
        <p:guide orient="horz" pos="23642"/>
        <p:guide pos="16070"/>
        <p:guide orient="horz" pos="24576"/>
        <p:guide pos="54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115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sv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svg"/><Relationship Id="rId55" Type="http://schemas.openxmlformats.org/officeDocument/2006/relationships/image" Target="../media/image51.png"/><Relationship Id="rId7" Type="http://schemas.openxmlformats.org/officeDocument/2006/relationships/hyperlink" Target="https://doi.org/10.21769/BIOPROTOC.2124" TargetMode="External"/><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 Type="http://schemas.openxmlformats.org/officeDocument/2006/relationships/notesSlide" Target="../notesSlides/notesSlide1.xml"/><Relationship Id="rId16" Type="http://schemas.openxmlformats.org/officeDocument/2006/relationships/image" Target="../media/image12.svg"/><Relationship Id="rId20" Type="http://schemas.openxmlformats.org/officeDocument/2006/relationships/image" Target="../media/image16.svg"/><Relationship Id="rId29" Type="http://schemas.openxmlformats.org/officeDocument/2006/relationships/image" Target="../media/image25.svg"/><Relationship Id="rId41" Type="http://schemas.openxmlformats.org/officeDocument/2006/relationships/image" Target="../media/image37.svg"/><Relationship Id="rId54" Type="http://schemas.openxmlformats.org/officeDocument/2006/relationships/image" Target="../media/image50.svg"/><Relationship Id="rId1" Type="http://schemas.openxmlformats.org/officeDocument/2006/relationships/slideLayout" Target="../slideLayouts/slideLayout11.xml"/><Relationship Id="rId6" Type="http://schemas.openxmlformats.org/officeDocument/2006/relationships/hyperlink" Target="https://doi.org/10.3389/FIMMU.2022.1029167" TargetMode="External"/><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49.png"/><Relationship Id="rId58" Type="http://schemas.openxmlformats.org/officeDocument/2006/relationships/image" Target="../media/image54.sv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49" Type="http://schemas.openxmlformats.org/officeDocument/2006/relationships/image" Target="../media/image45.png"/><Relationship Id="rId57" Type="http://schemas.openxmlformats.org/officeDocument/2006/relationships/image" Target="../media/image53.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png"/><Relationship Id="rId52" Type="http://schemas.openxmlformats.org/officeDocument/2006/relationships/image" Target="../media/image48.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48" Type="http://schemas.openxmlformats.org/officeDocument/2006/relationships/image" Target="../media/image44.svg"/><Relationship Id="rId56" Type="http://schemas.openxmlformats.org/officeDocument/2006/relationships/image" Target="../media/image52.svg"/><Relationship Id="rId8" Type="http://schemas.openxmlformats.org/officeDocument/2006/relationships/image" Target="../media/image4.jpeg"/><Relationship Id="rId51" Type="http://schemas.openxmlformats.org/officeDocument/2006/relationships/image" Target="../media/image47.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14740" y="40587637"/>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3"/>
          <a:srcRect b="11119"/>
          <a:stretch/>
        </p:blipFill>
        <p:spPr>
          <a:xfrm>
            <a:off x="19755043" y="16447175"/>
            <a:ext cx="11443734" cy="6373099"/>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dirty="0">
                <a:solidFill>
                  <a:srgbClr val="FFFFFF"/>
                </a:solidFill>
                <a:latin typeface="Times New Roman"/>
                <a:ea typeface="Times New Roman"/>
                <a:cs typeface="Times New Roman"/>
                <a:sym typeface="Times New Roman"/>
              </a:rPr>
              <a:t>Anmol Singh, </a:t>
            </a:r>
            <a:r>
              <a:rPr lang="en-US" sz="3600" dirty="0">
                <a:solidFill>
                  <a:srgbClr val="FFFFFF"/>
                </a:solidFill>
                <a:latin typeface="Times New Roman"/>
                <a:ea typeface="Times New Roman"/>
                <a:cs typeface="Times New Roman"/>
                <a:sym typeface="Times New Roman"/>
              </a:rPr>
              <a:t>Subhashini Srinivasan,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4">
            <a:alphaModFix/>
          </a:blip>
          <a:srcRect l="8166" r="13161"/>
          <a:stretch/>
        </p:blipFill>
        <p:spPr>
          <a:xfrm>
            <a:off x="28068094" y="2929067"/>
            <a:ext cx="4812093" cy="2043545"/>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Affinity maturation (AM) in B-cells occurs via Somatic Hypermutations (SHM). </a:t>
            </a:r>
          </a:p>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434975" lvl="1" indent="-342900" algn="jus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relative configuration of PD1-Pembro complex remains the same irrespective of the type of amino acids mutations</a:t>
            </a:r>
            <a:r>
              <a:rPr lang="en-US" sz="2400" dirty="0">
                <a:solidFill>
                  <a:schemeClr val="dk1"/>
                </a:solidFill>
                <a:latin typeface="+mn-lt"/>
              </a:rPr>
              <a:t> at the 17 positions</a:t>
            </a:r>
          </a:p>
          <a:p>
            <a:pPr marL="434975" lvl="0" indent="-342900" algn="just" rtl="0">
              <a:spcBef>
                <a:spcPts val="0"/>
              </a:spcBef>
              <a:spcAft>
                <a:spcPts val="0"/>
              </a:spcAf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3D folds of light and heavy chains are not disrupted by the mutations</a:t>
            </a:r>
            <a:r>
              <a:rPr lang="en-US" sz="2400" dirty="0">
                <a:solidFill>
                  <a:schemeClr val="dk1"/>
                </a:solidFill>
                <a:latin typeface="+mn-lt"/>
              </a:rPr>
              <a:t> in loops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5">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0922165" y="34661778"/>
            <a:ext cx="12794276"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44399" y="40549220"/>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6"/>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7"/>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166" y="15348833"/>
            <a:ext cx="20283573"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349221" y="15478075"/>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291094" y="18430769"/>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sp>
        <p:nvSpPr>
          <p:cNvPr id="48" name="Google Shape;67;p13">
            <a:extLst>
              <a:ext uri="{FF2B5EF4-FFF2-40B4-BE49-F238E27FC236}">
                <a16:creationId xmlns:a16="http://schemas.microsoft.com/office/drawing/2014/main" id="{18185373-A074-0F91-B8C3-69BF400F6933}"/>
              </a:ext>
            </a:extLst>
          </p:cNvPr>
          <p:cNvSpPr/>
          <p:nvPr/>
        </p:nvSpPr>
        <p:spPr>
          <a:xfrm>
            <a:off x="154383" y="23121434"/>
            <a:ext cx="32635114"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1"/>
          <a:stretch>
            <a:fillRect/>
          </a:stretch>
        </p:blipFill>
        <p:spPr>
          <a:xfrm>
            <a:off x="6304372" y="2118944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1"/>
          <a:stretch>
            <a:fillRect/>
          </a:stretch>
        </p:blipFill>
        <p:spPr>
          <a:xfrm>
            <a:off x="8991473" y="21449311"/>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flipV="1">
            <a:off x="7778583" y="21927215"/>
            <a:ext cx="1212890" cy="1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87" idx="1"/>
          </p:cNvCxnSpPr>
          <p:nvPr/>
        </p:nvCxnSpPr>
        <p:spPr>
          <a:xfrm flipV="1">
            <a:off x="9932520" y="20633824"/>
            <a:ext cx="1336120" cy="12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75" idx="1"/>
          </p:cNvCxnSpPr>
          <p:nvPr/>
        </p:nvCxnSpPr>
        <p:spPr>
          <a:xfrm>
            <a:off x="9932520" y="21927215"/>
            <a:ext cx="1414686" cy="3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2366856" y="19882503"/>
            <a:ext cx="952792" cy="584775"/>
          </a:xfrm>
          <a:prstGeom prst="rect">
            <a:avLst/>
          </a:prstGeom>
          <a:noFill/>
        </p:spPr>
        <p:txBody>
          <a:bodyPr wrap="square" rtlCol="0">
            <a:spAutoFit/>
          </a:bodyPr>
          <a:lstStyle/>
          <a:p>
            <a:r>
              <a:rPr lang="en-IN" sz="1600"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2507313" y="22609635"/>
            <a:ext cx="1145893" cy="584775"/>
          </a:xfrm>
          <a:prstGeom prst="rect">
            <a:avLst/>
          </a:prstGeom>
          <a:noFill/>
        </p:spPr>
        <p:txBody>
          <a:bodyPr wrap="square" rtlCol="0">
            <a:spAutoFit/>
          </a:bodyPr>
          <a:lstStyle/>
          <a:p>
            <a:r>
              <a:rPr lang="en-IN" sz="1600"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2722691" y="20923983"/>
            <a:ext cx="519252" cy="1138518"/>
          </a:xfrm>
          <a:prstGeom prst="upDownArrow">
            <a:avLst/>
          </a:prstGeom>
          <a:solidFill>
            <a:srgbClr val="659DF7"/>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1" name="TextBox 90">
            <a:extLst>
              <a:ext uri="{FF2B5EF4-FFF2-40B4-BE49-F238E27FC236}">
                <a16:creationId xmlns:a16="http://schemas.microsoft.com/office/drawing/2014/main" id="{90BC51E8-7765-24EB-CB81-590245FFE44D}"/>
              </a:ext>
            </a:extLst>
          </p:cNvPr>
          <p:cNvSpPr txBox="1"/>
          <p:nvPr/>
        </p:nvSpPr>
        <p:spPr>
          <a:xfrm>
            <a:off x="13111657" y="21225028"/>
            <a:ext cx="1145893" cy="584775"/>
          </a:xfrm>
          <a:prstGeom prst="rect">
            <a:avLst/>
          </a:prstGeom>
          <a:noFill/>
        </p:spPr>
        <p:txBody>
          <a:bodyPr wrap="square" rtlCol="0">
            <a:spAutoFit/>
          </a:bodyPr>
          <a:lstStyle/>
          <a:p>
            <a:r>
              <a:rPr lang="en-IN" sz="1600"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2"/>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117962" y="21590621"/>
            <a:ext cx="1411293"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569785" y="21752176"/>
            <a:ext cx="548177" cy="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683564" y="20427704"/>
            <a:ext cx="2269297"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cxnSpLocks/>
            <a:stCxn id="100" idx="1"/>
            <a:endCxn id="87" idx="3"/>
          </p:cNvCxnSpPr>
          <p:nvPr/>
        </p:nvCxnSpPr>
        <p:spPr>
          <a:xfrm flipH="1">
            <a:off x="13394914" y="20596981"/>
            <a:ext cx="4288650" cy="3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cxnSpLocks/>
            <a:stCxn id="95" idx="0"/>
            <a:endCxn id="100" idx="2"/>
          </p:cNvCxnSpPr>
          <p:nvPr/>
        </p:nvCxnSpPr>
        <p:spPr>
          <a:xfrm flipH="1" flipV="1">
            <a:off x="18818213" y="20766258"/>
            <a:ext cx="5396" cy="8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13957" y="21667859"/>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 (DQL)</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8551429" y="22410351"/>
            <a:ext cx="2039300"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6319117" y="22694621"/>
            <a:ext cx="1780816"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193691" y="23697530"/>
            <a:ext cx="1490807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26166" y="28623266"/>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2469154040"/>
              </p:ext>
            </p:extLst>
          </p:nvPr>
        </p:nvGraphicFramePr>
        <p:xfrm>
          <a:off x="193691" y="24107017"/>
          <a:ext cx="14908073" cy="3654250"/>
        </p:xfrm>
        <a:graphic>
          <a:graphicData uri="http://schemas.openxmlformats.org/drawingml/2006/table">
            <a:tbl>
              <a:tblPr firstRow="1" firstCol="1" bandRow="1">
                <a:tableStyleId>{9C158E3D-C3EB-49D8-A6B2-AB95B476CFE3}</a:tableStyleId>
              </a:tblPr>
              <a:tblGrid>
                <a:gridCol w="784613">
                  <a:extLst>
                    <a:ext uri="{9D8B030D-6E8A-4147-A177-3AD203B41FA5}">
                      <a16:colId xmlns:a16="http://schemas.microsoft.com/office/drawing/2014/main" val="717957224"/>
                    </a:ext>
                  </a:extLst>
                </a:gridCol>
                <a:gridCol w="1543237">
                  <a:extLst>
                    <a:ext uri="{9D8B030D-6E8A-4147-A177-3AD203B41FA5}">
                      <a16:colId xmlns:a16="http://schemas.microsoft.com/office/drawing/2014/main" val="2595890735"/>
                    </a:ext>
                  </a:extLst>
                </a:gridCol>
                <a:gridCol w="1113130">
                  <a:extLst>
                    <a:ext uri="{9D8B030D-6E8A-4147-A177-3AD203B41FA5}">
                      <a16:colId xmlns:a16="http://schemas.microsoft.com/office/drawing/2014/main" val="4191296163"/>
                    </a:ext>
                  </a:extLst>
                </a:gridCol>
                <a:gridCol w="1059249">
                  <a:extLst>
                    <a:ext uri="{9D8B030D-6E8A-4147-A177-3AD203B41FA5}">
                      <a16:colId xmlns:a16="http://schemas.microsoft.com/office/drawing/2014/main" val="2356006471"/>
                    </a:ext>
                  </a:extLst>
                </a:gridCol>
                <a:gridCol w="581476">
                  <a:extLst>
                    <a:ext uri="{9D8B030D-6E8A-4147-A177-3AD203B41FA5}">
                      <a16:colId xmlns:a16="http://schemas.microsoft.com/office/drawing/2014/main" val="2313098296"/>
                    </a:ext>
                  </a:extLst>
                </a:gridCol>
                <a:gridCol w="1123054">
                  <a:extLst>
                    <a:ext uri="{9D8B030D-6E8A-4147-A177-3AD203B41FA5}">
                      <a16:colId xmlns:a16="http://schemas.microsoft.com/office/drawing/2014/main" val="3491449925"/>
                    </a:ext>
                  </a:extLst>
                </a:gridCol>
                <a:gridCol w="700621">
                  <a:extLst>
                    <a:ext uri="{9D8B030D-6E8A-4147-A177-3AD203B41FA5}">
                      <a16:colId xmlns:a16="http://schemas.microsoft.com/office/drawing/2014/main" val="2482195951"/>
                    </a:ext>
                  </a:extLst>
                </a:gridCol>
                <a:gridCol w="518988">
                  <a:extLst>
                    <a:ext uri="{9D8B030D-6E8A-4147-A177-3AD203B41FA5}">
                      <a16:colId xmlns:a16="http://schemas.microsoft.com/office/drawing/2014/main" val="276235846"/>
                    </a:ext>
                  </a:extLst>
                </a:gridCol>
                <a:gridCol w="738008">
                  <a:extLst>
                    <a:ext uri="{9D8B030D-6E8A-4147-A177-3AD203B41FA5}">
                      <a16:colId xmlns:a16="http://schemas.microsoft.com/office/drawing/2014/main" val="483763617"/>
                    </a:ext>
                  </a:extLst>
                </a:gridCol>
                <a:gridCol w="322528">
                  <a:extLst>
                    <a:ext uri="{9D8B030D-6E8A-4147-A177-3AD203B41FA5}">
                      <a16:colId xmlns:a16="http://schemas.microsoft.com/office/drawing/2014/main" val="2133329724"/>
                    </a:ext>
                  </a:extLst>
                </a:gridCol>
                <a:gridCol w="676886">
                  <a:extLst>
                    <a:ext uri="{9D8B030D-6E8A-4147-A177-3AD203B41FA5}">
                      <a16:colId xmlns:a16="http://schemas.microsoft.com/office/drawing/2014/main" val="2097765095"/>
                    </a:ext>
                  </a:extLst>
                </a:gridCol>
                <a:gridCol w="331713">
                  <a:extLst>
                    <a:ext uri="{9D8B030D-6E8A-4147-A177-3AD203B41FA5}">
                      <a16:colId xmlns:a16="http://schemas.microsoft.com/office/drawing/2014/main" val="4205858808"/>
                    </a:ext>
                  </a:extLst>
                </a:gridCol>
                <a:gridCol w="492547">
                  <a:extLst>
                    <a:ext uri="{9D8B030D-6E8A-4147-A177-3AD203B41FA5}">
                      <a16:colId xmlns:a16="http://schemas.microsoft.com/office/drawing/2014/main" val="2206073963"/>
                    </a:ext>
                  </a:extLst>
                </a:gridCol>
                <a:gridCol w="689407">
                  <a:extLst>
                    <a:ext uri="{9D8B030D-6E8A-4147-A177-3AD203B41FA5}">
                      <a16:colId xmlns:a16="http://schemas.microsoft.com/office/drawing/2014/main" val="2265604635"/>
                    </a:ext>
                  </a:extLst>
                </a:gridCol>
                <a:gridCol w="155459">
                  <a:extLst>
                    <a:ext uri="{9D8B030D-6E8A-4147-A177-3AD203B41FA5}">
                      <a16:colId xmlns:a16="http://schemas.microsoft.com/office/drawing/2014/main" val="3063704298"/>
                    </a:ext>
                  </a:extLst>
                </a:gridCol>
                <a:gridCol w="1009138">
                  <a:extLst>
                    <a:ext uri="{9D8B030D-6E8A-4147-A177-3AD203B41FA5}">
                      <a16:colId xmlns:a16="http://schemas.microsoft.com/office/drawing/2014/main" val="933527839"/>
                    </a:ext>
                  </a:extLst>
                </a:gridCol>
                <a:gridCol w="1185453">
                  <a:extLst>
                    <a:ext uri="{9D8B030D-6E8A-4147-A177-3AD203B41FA5}">
                      <a16:colId xmlns:a16="http://schemas.microsoft.com/office/drawing/2014/main" val="314842070"/>
                    </a:ext>
                  </a:extLst>
                </a:gridCol>
                <a:gridCol w="938599">
                  <a:extLst>
                    <a:ext uri="{9D8B030D-6E8A-4147-A177-3AD203B41FA5}">
                      <a16:colId xmlns:a16="http://schemas.microsoft.com/office/drawing/2014/main" val="2650288963"/>
                    </a:ext>
                  </a:extLst>
                </a:gridCol>
                <a:gridCol w="143242">
                  <a:extLst>
                    <a:ext uri="{9D8B030D-6E8A-4147-A177-3AD203B41FA5}">
                      <a16:colId xmlns:a16="http://schemas.microsoft.com/office/drawing/2014/main" val="1585313160"/>
                    </a:ext>
                  </a:extLst>
                </a:gridCol>
                <a:gridCol w="800725">
                  <a:extLst>
                    <a:ext uri="{9D8B030D-6E8A-4147-A177-3AD203B41FA5}">
                      <a16:colId xmlns:a16="http://schemas.microsoft.com/office/drawing/2014/main" val="3147543078"/>
                    </a:ext>
                  </a:extLst>
                </a:gridCol>
              </a:tblGrid>
              <a:tr h="220447">
                <a:tc gridSpan="20">
                  <a:txBody>
                    <a:bodyPr/>
                    <a:lstStyle/>
                    <a:p>
                      <a:pPr>
                        <a:lnSpc>
                          <a:spcPct val="107000"/>
                        </a:lnSpc>
                        <a:spcAft>
                          <a:spcPts val="800"/>
                        </a:spcAft>
                      </a:pPr>
                      <a:r>
                        <a:rPr lang="en-IN" sz="1350" kern="100" dirty="0">
                          <a:solidFill>
                            <a:schemeClr val="bg1"/>
                          </a:solidFill>
                          <a:effectLst/>
                          <a:latin typeface="+mn-lt"/>
                        </a:rPr>
                        <a:t>Q-Learning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0">
                  <a:txBody>
                    <a:bodyPr/>
                    <a:lstStyle/>
                    <a:p>
                      <a:pPr>
                        <a:lnSpc>
                          <a:spcPct val="107000"/>
                        </a:lnSpc>
                        <a:spcAft>
                          <a:spcPts val="800"/>
                        </a:spcAft>
                      </a:pPr>
                      <a:r>
                        <a:rPr lang="en-IN" sz="1350" kern="100" dirty="0">
                          <a:effectLst/>
                          <a:latin typeface="+mn-lt"/>
                        </a:rPr>
                        <a:t>Epsilon Decay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r>
                        <a:rPr lang="en-IN" sz="1350" kern="100" dirty="0">
                          <a:effectLst/>
                          <a:latin typeface="+mn-lt"/>
                        </a:rPr>
                        <a:t>Residues position</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No. of Mutation a.a.</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4">
                  <a:txBody>
                    <a:bodyPr/>
                    <a:lstStyle/>
                    <a:p>
                      <a:pPr algn="l"/>
                      <a:r>
                        <a:rPr lang="en-IN" sz="1350" kern="100" dirty="0">
                          <a:effectLst/>
                          <a:latin typeface="+mn-lt"/>
                        </a:rPr>
                        <a:t>Mutations Residues</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Exploration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pPr algn="r"/>
                      <a:r>
                        <a:rPr lang="en-IN" sz="1350" kern="100" dirty="0">
                          <a:effectLst/>
                          <a:latin typeface="+mn-lt"/>
                        </a:rPr>
                        <a:t>Exploration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dirty="0"/>
                    </a:p>
                  </a:txBody>
                  <a:tcPr marL="68580" marR="68580" marT="0" marB="0"/>
                </a:tc>
                <a:tc>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Discount factor</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Random seed</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Both</a:t>
                      </a:r>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r>
                        <a:rPr lang="en-IN" sz="1350" kern="100">
                          <a:effectLst/>
                          <a:latin typeface="+mn-lt"/>
                          <a:ea typeface="Aptos" panose="020B0004020202020204" pitchFamily="34" charset="0"/>
                          <a:cs typeface="Times New Roman" panose="02020603050405020304" pitchFamily="18" charset="0"/>
                        </a:rPr>
                        <a:t>All</a:t>
                      </a:r>
                      <a:endParaRPr lang="en-IN" sz="1350"/>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20</a:t>
                      </a:r>
                      <a:endParaRPr lang="en-IN" sz="1350"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4">
                  <a:txBody>
                    <a:bodyPr/>
                    <a:lstStyle/>
                    <a:p>
                      <a:r>
                        <a:rPr lang="en-IN" sz="1350" dirty="0">
                          <a:latin typeface="+mn-lt"/>
                        </a:rPr>
                        <a:t>All essential a.a.</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1000</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gridSpan="2">
                  <a:txBody>
                    <a:bodyPr/>
                    <a:lstStyle/>
                    <a:p>
                      <a:pPr algn="r"/>
                      <a:r>
                        <a:rPr lang="en-IN" sz="1350" dirty="0">
                          <a:latin typeface="+mn-lt"/>
                        </a:rPr>
                        <a:t>0.05</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a:txBody>
                    <a:bodyPr/>
                    <a:lstStyle/>
                    <a:p>
                      <a:pPr algn="r"/>
                      <a:r>
                        <a:rPr lang="en-IN" sz="1350" dirty="0">
                          <a:latin typeface="+mn-lt"/>
                        </a:rPr>
                        <a:t>0.9</a:t>
                      </a:r>
                      <a:endParaRPr lang="en-IN"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pPr algn="r"/>
                      <a:r>
                        <a:rPr lang="en-IN" sz="1350" dirty="0">
                          <a:latin typeface="+mn-lt"/>
                        </a:rPr>
                        <a:t>17</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50" kern="100" dirty="0">
                          <a:solidFill>
                            <a:sysClr val="windowText" lastClr="000000"/>
                          </a:solidFill>
                          <a:effectLst/>
                          <a:latin typeface="+mn-lt"/>
                        </a:rPr>
                        <a:t> Light</a:t>
                      </a:r>
                      <a:endParaRPr lang="en-IN" sz="135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50" kern="100">
                          <a:solidFill>
                            <a:sysClr val="windowText" lastClr="000000"/>
                          </a:solidFill>
                          <a:effectLst/>
                          <a:latin typeface="+mn-lt"/>
                        </a:rPr>
                        <a:t> Ser32, Tyr34, Tyr53, Tyr57, Ser95, Asp97</a:t>
                      </a:r>
                      <a:endParaRPr lang="en-IN" sz="1350"/>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ysClr val="windowText" lastClr="000000"/>
                          </a:solidFill>
                          <a:effectLst/>
                          <a:latin typeface="+mn-lt"/>
                        </a:rPr>
                        <a:t> 6</a:t>
                      </a:r>
                      <a:endParaRPr lang="en-IN" sz="1350" dirty="0"/>
                    </a:p>
                  </a:txBody>
                  <a:tcPr marL="68580" marR="68580" marT="0" marB="0">
                    <a:solidFill>
                      <a:srgbClr val="33A8FF"/>
                    </a:solidFill>
                  </a:tcPr>
                </a:tc>
                <a:tc gridSpan="4">
                  <a:txBody>
                    <a:bodyPr/>
                    <a:lstStyle/>
                    <a:p>
                      <a:r>
                        <a:rPr lang="en-IN" sz="1350" kern="100" dirty="0">
                          <a:solidFill>
                            <a:sysClr val="windowText" lastClr="000000"/>
                          </a:solidFill>
                          <a:effectLst/>
                          <a:latin typeface="+mn-lt"/>
                        </a:rPr>
                        <a:t> S,Y,N,R,T,D</a:t>
                      </a:r>
                      <a:endParaRPr lang="en-IN" sz="135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 1</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0.005</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1000</a:t>
                      </a:r>
                      <a:endParaRPr lang="en-IN" sz="135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50" kern="100" dirty="0">
                          <a:solidFill>
                            <a:sysClr val="windowText" lastClr="000000"/>
                          </a:solidFill>
                          <a:effectLst/>
                          <a:latin typeface="+mn-lt"/>
                        </a:rPr>
                        <a:t>0.01</a:t>
                      </a:r>
                      <a:endParaRPr lang="en-IN" sz="135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50" kern="100" dirty="0">
                          <a:solidFill>
                            <a:sysClr val="windowText" lastClr="000000"/>
                          </a:solidFill>
                          <a:effectLst/>
                          <a:latin typeface="+mn-lt"/>
                        </a:rPr>
                        <a:t>0.01</a:t>
                      </a:r>
                      <a:endParaRPr lang="en-IN" sz="1350" dirty="0">
                        <a:latin typeface="+mn-lt"/>
                      </a:endParaRPr>
                    </a:p>
                  </a:txBody>
                  <a:tcPr marL="68580" marR="68580" marT="0" marB="0">
                    <a:solidFill>
                      <a:srgbClr val="33A8FF"/>
                    </a:solidFill>
                  </a:tcPr>
                </a:tc>
                <a:tc>
                  <a:txBody>
                    <a:bodyPr/>
                    <a:lstStyle/>
                    <a:p>
                      <a:pPr algn="r">
                        <a:lnSpc>
                          <a:spcPct val="107000"/>
                        </a:lnSpc>
                        <a:spcAft>
                          <a:spcPts val="800"/>
                        </a:spcAft>
                      </a:pPr>
                      <a:r>
                        <a:rPr lang="en-IN" sz="1350" kern="100" dirty="0">
                          <a:solidFill>
                            <a:sysClr val="windowText" lastClr="000000"/>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643</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50" kern="100" dirty="0">
                          <a:solidFill>
                            <a:schemeClr val="tx1"/>
                          </a:solidFill>
                          <a:effectLst/>
                          <a:latin typeface="+mn-lt"/>
                        </a:rPr>
                        <a:t> Heavy</a:t>
                      </a:r>
                      <a:endParaRPr lang="en-IN" sz="135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50" kern="100">
                          <a:solidFill>
                            <a:schemeClr val="tx1"/>
                          </a:solidFill>
                          <a:effectLst/>
                          <a:latin typeface="+mn-lt"/>
                        </a:rPr>
                        <a:t> Ser54, Arg99,Tyr101, Arg102</a:t>
                      </a:r>
                      <a:endParaRPr lang="en-IN" sz="1350"/>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chemeClr val="tx1"/>
                          </a:solidFill>
                          <a:effectLst/>
                          <a:latin typeface="+mn-lt"/>
                        </a:rPr>
                        <a:t> 16</a:t>
                      </a:r>
                      <a:endParaRPr lang="en-IN" sz="1350" dirty="0"/>
                    </a:p>
                  </a:txBody>
                  <a:tcPr marL="68580" marR="68580" marT="0" marB="0">
                    <a:solidFill>
                      <a:schemeClr val="accent4">
                        <a:lumMod val="75000"/>
                      </a:schemeClr>
                    </a:solidFill>
                  </a:tcPr>
                </a:tc>
                <a:tc gridSpan="4">
                  <a:txBody>
                    <a:bodyPr/>
                    <a:lstStyle/>
                    <a:p>
                      <a:r>
                        <a:rPr lang="en-IN" sz="1350" kern="100" dirty="0">
                          <a:solidFill>
                            <a:schemeClr val="tx1"/>
                          </a:solidFill>
                          <a:effectLst/>
                          <a:latin typeface="+mn-lt"/>
                        </a:rPr>
                        <a:t> </a:t>
                      </a:r>
                      <a:r>
                        <a:rPr lang="pt-BR" sz="1350" kern="100" dirty="0">
                          <a:solidFill>
                            <a:schemeClr val="tx1"/>
                          </a:solidFill>
                          <a:effectLst/>
                          <a:latin typeface="+mn-lt"/>
                        </a:rPr>
                        <a:t>A,D,E,F,G,H,I,K,L,N,R,S,T,V,W,Y</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 1</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0.005</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1000</a:t>
                      </a:r>
                      <a:endParaRPr lang="en-IN" sz="135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0.05</a:t>
                      </a:r>
                      <a:endParaRPr lang="en-IN" sz="135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50" kern="100" dirty="0">
                          <a:solidFill>
                            <a:schemeClr val="tx1"/>
                          </a:solidFill>
                          <a:effectLst/>
                          <a:latin typeface="+mn-lt"/>
                        </a:rPr>
                        <a:t>0.01</a:t>
                      </a:r>
                      <a:endParaRPr lang="en-IN" sz="1350" dirty="0">
                        <a:latin typeface="+mn-lt"/>
                      </a:endParaRPr>
                    </a:p>
                  </a:txBody>
                  <a:tcPr marL="68580" marR="68580" marT="0" marB="0">
                    <a:solidFill>
                      <a:schemeClr val="accent4">
                        <a:lumMod val="75000"/>
                      </a:schemeClr>
                    </a:solidFill>
                  </a:tcPr>
                </a:tc>
                <a:tc>
                  <a:txBody>
                    <a:bodyPr/>
                    <a:lstStyle/>
                    <a:p>
                      <a:pPr algn="r">
                        <a:lnSpc>
                          <a:spcPct val="107000"/>
                        </a:lnSpc>
                        <a:spcAft>
                          <a:spcPts val="800"/>
                        </a:spcAft>
                      </a:pPr>
                      <a:r>
                        <a:rPr lang="en-IN" sz="1350" kern="100" dirty="0">
                          <a:solidFill>
                            <a:schemeClr val="tx1"/>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71</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50" kern="100" dirty="0">
                          <a:effectLst/>
                          <a:latin typeface="+mn-lt"/>
                        </a:rPr>
                        <a:t> Heavy*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50" kern="100" dirty="0">
                          <a:effectLst/>
                          <a:latin typeface="+mn-lt"/>
                        </a:rPr>
                        <a:t> Ser54, Arg99,Tyr101, Arg102</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 16</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50" kern="100" dirty="0">
                          <a:effectLst/>
                          <a:latin typeface="+mn-lt"/>
                        </a:rPr>
                        <a:t> </a:t>
                      </a:r>
                      <a:r>
                        <a:rPr lang="pt-BR" sz="1350" kern="100" dirty="0">
                          <a:effectLst/>
                          <a:latin typeface="+mn-lt"/>
                        </a:rPr>
                        <a:t>A,D,E,F,G,H,I,K,L,N,R,S,T,V,W,Y</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 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0.005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1000</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50" kern="100" dirty="0">
                          <a:effectLst/>
                          <a:latin typeface="+mn-lt"/>
                        </a:rPr>
                        <a:t>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50" kern="100" dirty="0">
                          <a:effectLst/>
                          <a:latin typeface="+mn-lt"/>
                        </a:rPr>
                        <a:t>0.01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a:txBody>
                    <a:bodyPr/>
                    <a:lstStyle/>
                    <a:p>
                      <a:pPr algn="r">
                        <a:lnSpc>
                          <a:spcPct val="107000"/>
                        </a:lnSpc>
                        <a:spcAft>
                          <a:spcPts val="800"/>
                        </a:spcAft>
                      </a:pPr>
                      <a:r>
                        <a:rPr lang="en-IN" sz="1350" kern="100" dirty="0">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17</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0">
                  <a:txBody>
                    <a:bodyPr/>
                    <a:lstStyle/>
                    <a:p>
                      <a:pPr>
                        <a:lnSpc>
                          <a:spcPct val="107000"/>
                        </a:lnSpc>
                        <a:spcAft>
                          <a:spcPts val="800"/>
                        </a:spcAft>
                      </a:pPr>
                      <a:r>
                        <a:rPr lang="en-IN" sz="1350" kern="100" dirty="0">
                          <a:solidFill>
                            <a:schemeClr val="bg1"/>
                          </a:solidFill>
                          <a:effectLst/>
                          <a:latin typeface="+mn-lt"/>
                        </a:rPr>
                        <a:t>Deep Q 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350" kern="100">
                          <a:effectLst/>
                          <a:latin typeface="+mn-lt"/>
                        </a:rPr>
                        <a:t>Residues position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No. of Mutation a.a.</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lnSpc>
                          <a:spcPct val="107000"/>
                        </a:lnSpc>
                        <a:spcAft>
                          <a:spcPts val="800"/>
                        </a:spcAft>
                      </a:pPr>
                      <a:r>
                        <a:rPr lang="en-IN" sz="1350" kern="100" dirty="0">
                          <a:effectLst/>
                          <a:latin typeface="+mn-lt"/>
                        </a:rPr>
                        <a:t>Mutations Residues</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 (epsilon)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Epsilon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Epsilon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lnSpc>
                          <a:spcPct val="107000"/>
                        </a:lnSpc>
                        <a:spcAft>
                          <a:spcPts val="800"/>
                        </a:spcAft>
                      </a:pPr>
                      <a:r>
                        <a:rPr lang="en-IN" sz="1350" kern="100" dirty="0">
                          <a:effectLst/>
                          <a:latin typeface="+mn-lt"/>
                        </a:rPr>
                        <a:t>Discount factor</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r"/>
                      <a:r>
                        <a:rPr lang="en-IN" sz="1350" kern="100" dirty="0">
                          <a:effectLst/>
                          <a:latin typeface="+mn-lt"/>
                        </a:rPr>
                        <a:t> Network Sync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 Replay Memory Size</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lnSpc>
                          <a:spcPct val="107000"/>
                        </a:lnSpc>
                        <a:spcAft>
                          <a:spcPts val="800"/>
                        </a:spcAft>
                      </a:pPr>
                      <a:r>
                        <a:rPr lang="en-IN" sz="1350" kern="100" dirty="0">
                          <a:effectLst/>
                          <a:latin typeface="+mn-lt"/>
                        </a:rPr>
                        <a:t>Mini Batch Size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gn="r">
                        <a:lnSpc>
                          <a:spcPct val="107000"/>
                        </a:lnSpc>
                        <a:spcAft>
                          <a:spcPts val="800"/>
                        </a:spcAft>
                      </a:pPr>
                      <a:r>
                        <a:rPr lang="en-IN" sz="1350" kern="100" dirty="0">
                          <a:effectLst/>
                          <a:latin typeface="+mn-lt"/>
                        </a:rPr>
                        <a:t>Random seed</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50" kern="100" dirty="0">
                          <a:effectLst/>
                          <a:latin typeface="+mn-lt"/>
                        </a:rPr>
                        <a:t> Heavy</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50" b="0" i="0" u="none" strike="noStrike" kern="100" cap="none" dirty="0">
                          <a:solidFill>
                            <a:schemeClr val="tx1"/>
                          </a:solidFill>
                          <a:effectLst/>
                          <a:latin typeface="Arial"/>
                          <a:ea typeface="Arial"/>
                          <a:cs typeface="Arial"/>
                          <a:sym typeface="Arial"/>
                        </a:rPr>
                        <a:t>Ser54, Arg99, Tyr101, Arg102</a:t>
                      </a:r>
                      <a:endParaRPr lang="en-IN" sz="1350" kern="100" dirty="0">
                        <a:effectLst/>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16</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50" b="0" i="0" u="none" strike="noStrike" kern="100" cap="none" dirty="0">
                          <a:solidFill>
                            <a:srgbClr val="000000"/>
                          </a:solidFill>
                          <a:effectLst/>
                          <a:latin typeface="Arial"/>
                          <a:ea typeface="Arial"/>
                          <a:cs typeface="Arial"/>
                          <a:sym typeface="Arial"/>
                        </a:rPr>
                        <a:t> </a:t>
                      </a:r>
                      <a:r>
                        <a:rPr lang="pt-BR" sz="1350" b="0" i="0" u="none" strike="noStrike" kern="100" cap="none" dirty="0">
                          <a:solidFill>
                            <a:srgbClr val="000000"/>
                          </a:solidFill>
                          <a:effectLst/>
                          <a:latin typeface="Arial"/>
                          <a:ea typeface="Arial"/>
                          <a:cs typeface="Arial"/>
                          <a:sym typeface="Arial"/>
                        </a:rPr>
                        <a:t>A,D,E,F,G,H,I,K,L,N,R,S,T,V,W,Y</a:t>
                      </a:r>
                      <a:endParaRPr lang="en-IN" sz="1350" b="0" i="0" u="none" strike="noStrike" cap="none" dirty="0">
                        <a:solidFill>
                          <a:srgbClr val="000000"/>
                        </a:solidFill>
                        <a:latin typeface="Arial"/>
                        <a:ea typeface="Arial"/>
                        <a:cs typeface="Arial"/>
                        <a:sym typeface="Arial"/>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50" kern="100" dirty="0">
                          <a:effectLst/>
                          <a:latin typeface="+mn-lt"/>
                        </a:rPr>
                        <a:t> 1</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0.05</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1000</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0.05</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0.01 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0.9 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50" kern="100" dirty="0">
                          <a:effectLst/>
                          <a:latin typeface="+mn-lt"/>
                        </a:rPr>
                        <a:t>2000 </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r>
                        <a:rPr lang="en-IN" sz="1350" kern="100" dirty="0">
                          <a:effectLst/>
                          <a:latin typeface="+mn-lt"/>
                        </a:rPr>
                        <a:t>5000 </a:t>
                      </a:r>
                      <a:endParaRPr lang="en-IN" sz="1350" dirty="0"/>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200 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17</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3"/>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4"/>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154382" y="27736314"/>
            <a:ext cx="14814862" cy="892552"/>
          </a:xfrm>
          <a:prstGeom prst="rect">
            <a:avLst/>
          </a:prstGeom>
          <a:noFill/>
        </p:spPr>
        <p:txBody>
          <a:bodyPr wrap="square" rtlCol="0">
            <a:spAutoFit/>
          </a:bodyPr>
          <a:lstStyle/>
          <a:p>
            <a:r>
              <a:rPr lang="en-IN" sz="1800" b="1" dirty="0"/>
              <a:t>Figure 6 A </a:t>
            </a:r>
            <a:r>
              <a:rPr lang="en-IN" sz="1700" dirty="0"/>
              <a:t>Parameter Table, </a:t>
            </a:r>
            <a:r>
              <a:rPr lang="en-IN" sz="1700" b="1" dirty="0"/>
              <a:t>B </a:t>
            </a:r>
            <a:r>
              <a:rPr lang="en-IN" sz="17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700" dirty="0">
                <a:solidFill>
                  <a:srgbClr val="FF0000"/>
                </a:solidFill>
              </a:rPr>
              <a:t>Red</a:t>
            </a:r>
            <a:r>
              <a:rPr lang="en-IN" sz="1700" dirty="0">
                <a:solidFill>
                  <a:schemeClr val="tx1"/>
                </a:solidFill>
              </a:rPr>
              <a:t>,</a:t>
            </a:r>
            <a:r>
              <a:rPr lang="en-IN" sz="1700" dirty="0">
                <a:solidFill>
                  <a:srgbClr val="0070C0"/>
                </a:solidFill>
              </a:rPr>
              <a:t> Blue</a:t>
            </a:r>
            <a:r>
              <a:rPr lang="en-IN" sz="1700" dirty="0">
                <a:solidFill>
                  <a:schemeClr val="tx1"/>
                </a:solidFill>
              </a:rPr>
              <a:t>,</a:t>
            </a:r>
            <a:r>
              <a:rPr lang="en-IN" sz="1700" dirty="0">
                <a:solidFill>
                  <a:schemeClr val="accent4">
                    <a:lumMod val="75000"/>
                  </a:schemeClr>
                </a:solidFill>
              </a:rPr>
              <a:t> Orange </a:t>
            </a:r>
            <a:r>
              <a:rPr lang="en-IN" sz="1700" dirty="0"/>
              <a:t>and </a:t>
            </a:r>
            <a:r>
              <a:rPr lang="en-IN" sz="1700" dirty="0">
                <a:solidFill>
                  <a:srgbClr val="00B050"/>
                </a:solidFill>
              </a:rPr>
              <a:t>Green(*Apoptosis loop)</a:t>
            </a:r>
            <a:r>
              <a:rPr lang="en-IN" sz="1700" dirty="0"/>
              <a:t>. The DQL simulation (</a:t>
            </a:r>
            <a:r>
              <a:rPr lang="en-IN" sz="1700" dirty="0">
                <a:solidFill>
                  <a:srgbClr val="D5D000"/>
                </a:solidFill>
              </a:rPr>
              <a:t>Yellow</a:t>
            </a:r>
            <a:r>
              <a:rPr lang="en-IN" sz="17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27"/>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23828109" y="30663696"/>
            <a:ext cx="8927786" cy="6443655"/>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6953" y="28524607"/>
              <a:ext cx="4075148" cy="4349243"/>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15152389" y="28340218"/>
            <a:ext cx="8616278" cy="6263682"/>
            <a:chOff x="24128710" y="30787304"/>
            <a:chExt cx="8616278" cy="6263682"/>
          </a:xfrm>
        </p:grpSpPr>
        <p:sp>
          <p:nvSpPr>
            <p:cNvPr id="121" name="Rectangle 120">
              <a:extLst>
                <a:ext uri="{FF2B5EF4-FFF2-40B4-BE49-F238E27FC236}">
                  <a16:creationId xmlns:a16="http://schemas.microsoft.com/office/drawing/2014/main" id="{279838A4-AFB1-EB8D-CB98-3DEF38F8D2C2}"/>
                </a:ext>
              </a:extLst>
            </p:cNvPr>
            <p:cNvSpPr/>
            <p:nvPr/>
          </p:nvSpPr>
          <p:spPr>
            <a:xfrm>
              <a:off x="24128710" y="30787304"/>
              <a:ext cx="8595998" cy="6263682"/>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9A522B4-1B34-825C-AEA3-B2B152DD1794}"/>
                </a:ext>
              </a:extLst>
            </p:cNvPr>
            <p:cNvSpPr txBox="1"/>
            <p:nvPr/>
          </p:nvSpPr>
          <p:spPr>
            <a:xfrm>
              <a:off x="24176564" y="34799489"/>
              <a:ext cx="8568424" cy="369332"/>
            </a:xfrm>
            <a:prstGeom prst="rect">
              <a:avLst/>
            </a:prstGeom>
            <a:noFill/>
          </p:spPr>
          <p:txBody>
            <a:bodyPr wrap="square" rtlCol="0">
              <a:spAutoFit/>
            </a:bodyPr>
            <a:lstStyle/>
            <a:p>
              <a:r>
                <a:rPr lang="en-IN" sz="18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8448055" y="30861275"/>
              <a:ext cx="4142044" cy="3965646"/>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pic>
        <p:nvPicPr>
          <p:cNvPr id="12" name="Graphic 11">
            <a:extLst>
              <a:ext uri="{FF2B5EF4-FFF2-40B4-BE49-F238E27FC236}">
                <a16:creationId xmlns:a16="http://schemas.microsoft.com/office/drawing/2014/main" id="{1700FDF9-BFEE-F37C-CE40-B672780BB16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821682" y="8541296"/>
            <a:ext cx="5967814" cy="7776464"/>
          </a:xfrm>
          <a:prstGeom prst="rect">
            <a:avLst/>
          </a:prstGeom>
        </p:spPr>
      </p:pic>
      <p:pic>
        <p:nvPicPr>
          <p:cNvPr id="75" name="Graphic 74">
            <a:extLst>
              <a:ext uri="{FF2B5EF4-FFF2-40B4-BE49-F238E27FC236}">
                <a16:creationId xmlns:a16="http://schemas.microsoft.com/office/drawing/2014/main" id="{BC043330-A298-66E0-DD42-851D75BDE81D}"/>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7251" r="10290"/>
          <a:stretch/>
        </p:blipFill>
        <p:spPr>
          <a:xfrm>
            <a:off x="11347206" y="21401755"/>
            <a:ext cx="2039300" cy="1850046"/>
          </a:xfrm>
          <a:prstGeom prst="rect">
            <a:avLst/>
          </a:prstGeom>
        </p:spPr>
      </p:pic>
      <p:pic>
        <p:nvPicPr>
          <p:cNvPr id="87" name="Graphic 86">
            <a:extLst>
              <a:ext uri="{FF2B5EF4-FFF2-40B4-BE49-F238E27FC236}">
                <a16:creationId xmlns:a16="http://schemas.microsoft.com/office/drawing/2014/main" id="{A93A1B2F-28B4-E613-5C43-F254C136C5C2}"/>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5602" r="9702"/>
          <a:stretch/>
        </p:blipFill>
        <p:spPr>
          <a:xfrm>
            <a:off x="11268640" y="19708801"/>
            <a:ext cx="2126274" cy="1850046"/>
          </a:xfrm>
          <a:prstGeom prst="rect">
            <a:avLst/>
          </a:prstGeom>
        </p:spPr>
      </p:pic>
      <p:sp>
        <p:nvSpPr>
          <p:cNvPr id="158" name="TextBox 157">
            <a:extLst>
              <a:ext uri="{FF2B5EF4-FFF2-40B4-BE49-F238E27FC236}">
                <a16:creationId xmlns:a16="http://schemas.microsoft.com/office/drawing/2014/main" id="{D8BABB21-C260-DF6B-DFD9-BD7578FFA035}"/>
              </a:ext>
            </a:extLst>
          </p:cNvPr>
          <p:cNvSpPr txBox="1"/>
          <p:nvPr/>
        </p:nvSpPr>
        <p:spPr>
          <a:xfrm>
            <a:off x="2680657" y="20804119"/>
            <a:ext cx="3342920" cy="707886"/>
          </a:xfrm>
          <a:prstGeom prst="rect">
            <a:avLst/>
          </a:prstGeom>
          <a:solidFill>
            <a:srgbClr val="659DF7"/>
          </a:solidFill>
        </p:spPr>
        <p:txBody>
          <a:bodyPr wrap="square" rtlCol="0">
            <a:spAutoFit/>
          </a:bodyPr>
          <a:lstStyle/>
          <a:p>
            <a:pPr algn="ctr"/>
            <a:r>
              <a:rPr lang="en-IN" sz="2000" dirty="0">
                <a:solidFill>
                  <a:schemeClr val="bg1"/>
                </a:solidFill>
              </a:rPr>
              <a:t>Environment</a:t>
            </a:r>
          </a:p>
          <a:p>
            <a:pPr algn="ctr"/>
            <a:r>
              <a:rPr lang="en-IN" sz="2000" dirty="0">
                <a:solidFill>
                  <a:schemeClr val="bg1"/>
                </a:solidFill>
              </a:rPr>
              <a:t>(Pembro-PD1 complex)</a:t>
            </a:r>
          </a:p>
        </p:txBody>
      </p:sp>
      <p:sp>
        <p:nvSpPr>
          <p:cNvPr id="159" name="TextBox 158">
            <a:extLst>
              <a:ext uri="{FF2B5EF4-FFF2-40B4-BE49-F238E27FC236}">
                <a16:creationId xmlns:a16="http://schemas.microsoft.com/office/drawing/2014/main" id="{ACF0BFAE-BFBB-1D76-77A0-D9FB73B0BF20}"/>
              </a:ext>
            </a:extLst>
          </p:cNvPr>
          <p:cNvSpPr txBox="1"/>
          <p:nvPr/>
        </p:nvSpPr>
        <p:spPr>
          <a:xfrm>
            <a:off x="8716652" y="20110701"/>
            <a:ext cx="1003446" cy="584775"/>
          </a:xfrm>
          <a:prstGeom prst="rect">
            <a:avLst/>
          </a:prstGeom>
          <a:solidFill>
            <a:srgbClr val="659DF7"/>
          </a:solidFill>
        </p:spPr>
        <p:txBody>
          <a:bodyPr wrap="square" rtlCol="0">
            <a:spAutoFit/>
          </a:bodyPr>
          <a:lstStyle/>
          <a:p>
            <a:pPr algn="ctr"/>
            <a:r>
              <a:rPr lang="en-IN" sz="1600" dirty="0">
                <a:solidFill>
                  <a:schemeClr val="bg1"/>
                </a:solidFill>
              </a:rPr>
              <a:t>Agent (B-cell)</a:t>
            </a:r>
          </a:p>
        </p:txBody>
      </p:sp>
      <p:sp>
        <p:nvSpPr>
          <p:cNvPr id="1024" name="TextBox 1023">
            <a:extLst>
              <a:ext uri="{FF2B5EF4-FFF2-40B4-BE49-F238E27FC236}">
                <a16:creationId xmlns:a16="http://schemas.microsoft.com/office/drawing/2014/main" id="{894A84A5-7C55-5C5B-C092-E6E5B7FD836A}"/>
              </a:ext>
            </a:extLst>
          </p:cNvPr>
          <p:cNvSpPr txBox="1"/>
          <p:nvPr/>
        </p:nvSpPr>
        <p:spPr>
          <a:xfrm>
            <a:off x="6295609" y="20084985"/>
            <a:ext cx="1467456" cy="646331"/>
          </a:xfrm>
          <a:prstGeom prst="rect">
            <a:avLst/>
          </a:prstGeom>
          <a:solidFill>
            <a:srgbClr val="659DF7"/>
          </a:solidFill>
        </p:spPr>
        <p:txBody>
          <a:bodyPr wrap="square" rtlCol="0">
            <a:spAutoFit/>
          </a:bodyPr>
          <a:lstStyle/>
          <a:p>
            <a:pPr algn="ctr"/>
            <a:r>
              <a:rPr lang="en-IN" sz="1800" dirty="0">
                <a:solidFill>
                  <a:schemeClr val="bg1"/>
                </a:solidFill>
              </a:rPr>
              <a:t>Action (Mutation)</a:t>
            </a:r>
          </a:p>
        </p:txBody>
      </p:sp>
      <p:cxnSp>
        <p:nvCxnSpPr>
          <p:cNvPr id="1026" name="Straight Arrow Connector 1025">
            <a:extLst>
              <a:ext uri="{FF2B5EF4-FFF2-40B4-BE49-F238E27FC236}">
                <a16:creationId xmlns:a16="http://schemas.microsoft.com/office/drawing/2014/main" id="{0374EB09-ADDE-B6D5-350B-3AE2AC130A94}"/>
              </a:ext>
            </a:extLst>
          </p:cNvPr>
          <p:cNvCxnSpPr>
            <a:endCxn id="159" idx="3"/>
          </p:cNvCxnSpPr>
          <p:nvPr/>
        </p:nvCxnSpPr>
        <p:spPr>
          <a:xfrm flipH="1" flipV="1">
            <a:off x="9720098" y="20403089"/>
            <a:ext cx="1579997" cy="19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23EDC9E-BEDD-106D-8C55-76BD946C7725}"/>
              </a:ext>
            </a:extLst>
          </p:cNvPr>
          <p:cNvCxnSpPr>
            <a:stCxn id="159" idx="1"/>
            <a:endCxn id="1024" idx="3"/>
          </p:cNvCxnSpPr>
          <p:nvPr/>
        </p:nvCxnSpPr>
        <p:spPr>
          <a:xfrm flipH="1">
            <a:off x="7763065" y="20403089"/>
            <a:ext cx="953587" cy="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A96181B-4241-45D1-5418-7DE1C7D7CBBC}"/>
              </a:ext>
            </a:extLst>
          </p:cNvPr>
          <p:cNvCxnSpPr>
            <a:cxnSpLocks/>
            <a:stCxn id="87" idx="3"/>
            <a:endCxn id="94" idx="1"/>
          </p:cNvCxnSpPr>
          <p:nvPr/>
        </p:nvCxnSpPr>
        <p:spPr>
          <a:xfrm>
            <a:off x="13394914" y="20633824"/>
            <a:ext cx="1484110" cy="111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F0009F4B-2A93-4122-DC64-615AC60DF890}"/>
              </a:ext>
            </a:extLst>
          </p:cNvPr>
          <p:cNvCxnSpPr>
            <a:cxnSpLocks/>
            <a:stCxn id="75" idx="3"/>
            <a:endCxn id="94" idx="1"/>
          </p:cNvCxnSpPr>
          <p:nvPr/>
        </p:nvCxnSpPr>
        <p:spPr>
          <a:xfrm flipV="1">
            <a:off x="13386506" y="21752176"/>
            <a:ext cx="1492518" cy="57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D42E5B47-499D-8A14-9A7D-2C9299D70073}"/>
              </a:ext>
            </a:extLst>
          </p:cNvPr>
          <p:cNvCxnSpPr>
            <a:stCxn id="1024" idx="1"/>
            <a:endCxn id="158" idx="0"/>
          </p:cNvCxnSpPr>
          <p:nvPr/>
        </p:nvCxnSpPr>
        <p:spPr>
          <a:xfrm flipH="1">
            <a:off x="4352117" y="20408151"/>
            <a:ext cx="1943492" cy="39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F2EDA276-D8A8-94B4-DA1E-BCD8834D63BC}"/>
              </a:ext>
            </a:extLst>
          </p:cNvPr>
          <p:cNvCxnSpPr>
            <a:stCxn id="158" idx="2"/>
            <a:endCxn id="50" idx="1"/>
          </p:cNvCxnSpPr>
          <p:nvPr/>
        </p:nvCxnSpPr>
        <p:spPr>
          <a:xfrm>
            <a:off x="4352117" y="21512005"/>
            <a:ext cx="1952255" cy="42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5D0CB9D-00D1-3600-DE23-4CA374697A2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522392" y="18401415"/>
            <a:ext cx="6324422" cy="705915"/>
          </a:xfrm>
          <a:prstGeom prst="rect">
            <a:avLst/>
          </a:prstGeom>
        </p:spPr>
      </p:pic>
      <p:pic>
        <p:nvPicPr>
          <p:cNvPr id="38" name="Picture 37">
            <a:extLst>
              <a:ext uri="{FF2B5EF4-FFF2-40B4-BE49-F238E27FC236}">
                <a16:creationId xmlns:a16="http://schemas.microsoft.com/office/drawing/2014/main" id="{D9628D46-AF5B-1978-3637-882CC2A12E24}"/>
              </a:ext>
            </a:extLst>
          </p:cNvPr>
          <p:cNvPicPr>
            <a:picLocks noChangeAspect="1"/>
          </p:cNvPicPr>
          <p:nvPr/>
        </p:nvPicPr>
        <p:blipFill>
          <a:blip r:embed="rId44"/>
          <a:stretch>
            <a:fillRect/>
          </a:stretch>
        </p:blipFill>
        <p:spPr>
          <a:xfrm>
            <a:off x="291094" y="18693541"/>
            <a:ext cx="5432164" cy="1695911"/>
          </a:xfrm>
          <a:prstGeom prst="rect">
            <a:avLst/>
          </a:prstGeom>
        </p:spPr>
      </p:pic>
      <p:sp>
        <p:nvSpPr>
          <p:cNvPr id="42" name="TextBox 41">
            <a:extLst>
              <a:ext uri="{FF2B5EF4-FFF2-40B4-BE49-F238E27FC236}">
                <a16:creationId xmlns:a16="http://schemas.microsoft.com/office/drawing/2014/main" id="{D0AA6E8D-A166-2DCB-6677-16976F043408}"/>
              </a:ext>
            </a:extLst>
          </p:cNvPr>
          <p:cNvSpPr txBox="1"/>
          <p:nvPr/>
        </p:nvSpPr>
        <p:spPr>
          <a:xfrm>
            <a:off x="2397760" y="18401415"/>
            <a:ext cx="1778000" cy="307777"/>
          </a:xfrm>
          <a:prstGeom prst="rect">
            <a:avLst/>
          </a:prstGeom>
          <a:noFill/>
        </p:spPr>
        <p:txBody>
          <a:bodyPr wrap="square" rtlCol="0">
            <a:spAutoFit/>
          </a:bodyPr>
          <a:lstStyle/>
          <a:p>
            <a:pPr algn="ctr"/>
            <a:r>
              <a:rPr lang="en-IN" b="1" dirty="0"/>
              <a:t>Q-Table</a:t>
            </a:r>
          </a:p>
        </p:txBody>
      </p:sp>
      <p:graphicFrame>
        <p:nvGraphicFramePr>
          <p:cNvPr id="47" name="Table 46">
            <a:extLst>
              <a:ext uri="{FF2B5EF4-FFF2-40B4-BE49-F238E27FC236}">
                <a16:creationId xmlns:a16="http://schemas.microsoft.com/office/drawing/2014/main" id="{09BEF11B-034A-BB62-566A-AC70674EA8AA}"/>
              </a:ext>
            </a:extLst>
          </p:cNvPr>
          <p:cNvGraphicFramePr>
            <a:graphicFrameLocks noGrp="1"/>
          </p:cNvGraphicFramePr>
          <p:nvPr>
            <p:extLst>
              <p:ext uri="{D42A27DB-BD31-4B8C-83A1-F6EECF244321}">
                <p14:modId xmlns:p14="http://schemas.microsoft.com/office/powerpoint/2010/main" val="2984488546"/>
              </p:ext>
            </p:extLst>
          </p:nvPr>
        </p:nvGraphicFramePr>
        <p:xfrm>
          <a:off x="23891479" y="28444052"/>
          <a:ext cx="8698620" cy="2133600"/>
        </p:xfrm>
        <a:graphic>
          <a:graphicData uri="http://schemas.openxmlformats.org/drawingml/2006/table">
            <a:tbl>
              <a:tblPr/>
              <a:tblGrid>
                <a:gridCol w="3080397">
                  <a:extLst>
                    <a:ext uri="{9D8B030D-6E8A-4147-A177-3AD203B41FA5}">
                      <a16:colId xmlns:a16="http://schemas.microsoft.com/office/drawing/2014/main" val="1918018989"/>
                    </a:ext>
                  </a:extLst>
                </a:gridCol>
                <a:gridCol w="875113">
                  <a:extLst>
                    <a:ext uri="{9D8B030D-6E8A-4147-A177-3AD203B41FA5}">
                      <a16:colId xmlns:a16="http://schemas.microsoft.com/office/drawing/2014/main" val="3651633517"/>
                    </a:ext>
                  </a:extLst>
                </a:gridCol>
                <a:gridCol w="1207656">
                  <a:extLst>
                    <a:ext uri="{9D8B030D-6E8A-4147-A177-3AD203B41FA5}">
                      <a16:colId xmlns:a16="http://schemas.microsoft.com/office/drawing/2014/main" val="1599163231"/>
                    </a:ext>
                  </a:extLst>
                </a:gridCol>
                <a:gridCol w="1522696">
                  <a:extLst>
                    <a:ext uri="{9D8B030D-6E8A-4147-A177-3AD203B41FA5}">
                      <a16:colId xmlns:a16="http://schemas.microsoft.com/office/drawing/2014/main" val="3388998276"/>
                    </a:ext>
                  </a:extLst>
                </a:gridCol>
                <a:gridCol w="1015130">
                  <a:extLst>
                    <a:ext uri="{9D8B030D-6E8A-4147-A177-3AD203B41FA5}">
                      <a16:colId xmlns:a16="http://schemas.microsoft.com/office/drawing/2014/main" val="3496127380"/>
                    </a:ext>
                  </a:extLst>
                </a:gridCol>
                <a:gridCol w="997628">
                  <a:extLst>
                    <a:ext uri="{9D8B030D-6E8A-4147-A177-3AD203B41FA5}">
                      <a16:colId xmlns:a16="http://schemas.microsoft.com/office/drawing/2014/main" val="4278113102"/>
                    </a:ext>
                  </a:extLst>
                </a:gridCol>
              </a:tblGrid>
              <a:tr h="294728">
                <a:tc>
                  <a:txBody>
                    <a:bodyPr/>
                    <a:lstStyle/>
                    <a:p>
                      <a:pPr rtl="0" fontAlgn="t">
                        <a:spcBef>
                          <a:spcPts val="0"/>
                        </a:spcBef>
                        <a:spcAft>
                          <a:spcPts val="0"/>
                        </a:spcAft>
                      </a:pPr>
                      <a:r>
                        <a:rPr lang="en-IN" sz="1400" b="1" i="0" u="none" strike="noStrike" dirty="0">
                          <a:solidFill>
                            <a:srgbClr val="000000"/>
                          </a:solidFill>
                          <a:effectLst/>
                          <a:latin typeface="+mn-lt"/>
                        </a:rPr>
                        <a:t>State</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a:solidFill>
                            <a:srgbClr val="000000"/>
                          </a:solidFill>
                          <a:effectLst/>
                          <a:latin typeface="+mn-lt"/>
                        </a:rPr>
                        <a:t>AF BA</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65822203"/>
                  </a:ext>
                </a:extLst>
              </a:tr>
              <a:tr h="294728">
                <a:tc>
                  <a:txBody>
                    <a:bodyPr/>
                    <a:lstStyle/>
                    <a:p>
                      <a:pPr rtl="0" fontAlgn="t">
                        <a:spcBef>
                          <a:spcPts val="0"/>
                        </a:spcBef>
                        <a:spcAft>
                          <a:spcPts val="0"/>
                        </a:spcAft>
                      </a:pPr>
                      <a:r>
                        <a:rPr lang="en-IN" sz="1400" b="1" i="0" u="none" strike="noStrike">
                          <a:solidFill>
                            <a:srgbClr val="FF0000"/>
                          </a:solidFill>
                          <a:effectLst/>
                          <a:latin typeface="+mn-lt"/>
                        </a:rPr>
                        <a:t>DRRTSYTYYNSNTNRYR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65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-23.3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19.48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941459663"/>
                  </a:ext>
                </a:extLst>
              </a:tr>
              <a:tr h="294728">
                <a:tc>
                  <a:txBody>
                    <a:bodyPr/>
                    <a:lstStyle/>
                    <a:p>
                      <a:pPr rtl="0" fontAlgn="t">
                        <a:spcBef>
                          <a:spcPts val="0"/>
                        </a:spcBef>
                        <a:spcAft>
                          <a:spcPts val="0"/>
                        </a:spcAft>
                      </a:pPr>
                      <a:r>
                        <a:rPr lang="en-IN" sz="1400" b="1" i="0" u="none" strike="noStrike">
                          <a:solidFill>
                            <a:srgbClr val="000000"/>
                          </a:solidFill>
                          <a:effectLst/>
                          <a:latin typeface="+mn-lt"/>
                        </a:rPr>
                        <a:t>STRNYYTYYNSNTNRYR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45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2.061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690697535"/>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YRNNSRTYYNSNTNRYR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2.058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91784662"/>
                  </a:ext>
                </a:extLst>
              </a:tr>
              <a:tr h="294728">
                <a:tc>
                  <a:txBody>
                    <a:bodyPr/>
                    <a:lstStyle/>
                    <a:p>
                      <a:pPr rtl="0" fontAlgn="t">
                        <a:spcBef>
                          <a:spcPts val="0"/>
                        </a:spcBef>
                        <a:spcAft>
                          <a:spcPts val="0"/>
                        </a:spcAft>
                      </a:pPr>
                      <a:r>
                        <a:rPr lang="en-IN" sz="1400" b="1" i="0" u="none" strike="noStrike">
                          <a:solidFill>
                            <a:srgbClr val="000000"/>
                          </a:solidFill>
                          <a:effectLst/>
                          <a:latin typeface="+mn-lt"/>
                        </a:rPr>
                        <a:t>DSRNYYTYYNSNTNRYR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962987243"/>
                  </a:ext>
                </a:extLst>
              </a:tr>
              <a:tr h="294728">
                <a:tc>
                  <a:txBody>
                    <a:bodyPr/>
                    <a:lstStyle/>
                    <a:p>
                      <a:pPr rtl="0" fontAlgn="t">
                        <a:spcBef>
                          <a:spcPts val="0"/>
                        </a:spcBef>
                        <a:spcAft>
                          <a:spcPts val="0"/>
                        </a:spcAft>
                      </a:pPr>
                      <a:r>
                        <a:rPr lang="en-IN" sz="1400" b="1" i="0" u="none" strike="noStrike">
                          <a:solidFill>
                            <a:srgbClr val="000000"/>
                          </a:solidFill>
                          <a:effectLst/>
                          <a:latin typeface="+mn-lt"/>
                        </a:rPr>
                        <a:t>DTRNYYTYYNSNTNRYR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89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1.987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384247984"/>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YRNNNRTYYNSNTNRYR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2.072</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4203664295"/>
                  </a:ext>
                </a:extLst>
              </a:tr>
            </a:tbl>
          </a:graphicData>
        </a:graphic>
      </p:graphicFrame>
      <p:graphicFrame>
        <p:nvGraphicFramePr>
          <p:cNvPr id="67" name="Table 66">
            <a:extLst>
              <a:ext uri="{FF2B5EF4-FFF2-40B4-BE49-F238E27FC236}">
                <a16:creationId xmlns:a16="http://schemas.microsoft.com/office/drawing/2014/main" id="{E4DF9A54-E7FB-CE84-FC94-44D6C90996B6}"/>
              </a:ext>
            </a:extLst>
          </p:cNvPr>
          <p:cNvGraphicFramePr>
            <a:graphicFrameLocks noGrp="1"/>
          </p:cNvGraphicFramePr>
          <p:nvPr>
            <p:extLst>
              <p:ext uri="{D42A27DB-BD31-4B8C-83A1-F6EECF244321}">
                <p14:modId xmlns:p14="http://schemas.microsoft.com/office/powerpoint/2010/main" val="1235755940"/>
              </p:ext>
            </p:extLst>
          </p:nvPr>
        </p:nvGraphicFramePr>
        <p:xfrm>
          <a:off x="23928542" y="35238366"/>
          <a:ext cx="8742352" cy="1828800"/>
        </p:xfrm>
        <a:graphic>
          <a:graphicData uri="http://schemas.openxmlformats.org/drawingml/2006/table">
            <a:tbl>
              <a:tblPr/>
              <a:tblGrid>
                <a:gridCol w="3258352">
                  <a:extLst>
                    <a:ext uri="{9D8B030D-6E8A-4147-A177-3AD203B41FA5}">
                      <a16:colId xmlns:a16="http://schemas.microsoft.com/office/drawing/2014/main" val="2950180961"/>
                    </a:ext>
                  </a:extLst>
                </a:gridCol>
                <a:gridCol w="819039">
                  <a:extLst>
                    <a:ext uri="{9D8B030D-6E8A-4147-A177-3AD203B41FA5}">
                      <a16:colId xmlns:a16="http://schemas.microsoft.com/office/drawing/2014/main" val="1626775146"/>
                    </a:ext>
                  </a:extLst>
                </a:gridCol>
                <a:gridCol w="1139533">
                  <a:extLst>
                    <a:ext uri="{9D8B030D-6E8A-4147-A177-3AD203B41FA5}">
                      <a16:colId xmlns:a16="http://schemas.microsoft.com/office/drawing/2014/main" val="4114774269"/>
                    </a:ext>
                  </a:extLst>
                </a:gridCol>
                <a:gridCol w="1495636">
                  <a:extLst>
                    <a:ext uri="{9D8B030D-6E8A-4147-A177-3AD203B41FA5}">
                      <a16:colId xmlns:a16="http://schemas.microsoft.com/office/drawing/2014/main" val="2043029132"/>
                    </a:ext>
                  </a:extLst>
                </a:gridCol>
                <a:gridCol w="997091">
                  <a:extLst>
                    <a:ext uri="{9D8B030D-6E8A-4147-A177-3AD203B41FA5}">
                      <a16:colId xmlns:a16="http://schemas.microsoft.com/office/drawing/2014/main" val="926088061"/>
                    </a:ext>
                  </a:extLst>
                </a:gridCol>
                <a:gridCol w="1032701">
                  <a:extLst>
                    <a:ext uri="{9D8B030D-6E8A-4147-A177-3AD203B41FA5}">
                      <a16:colId xmlns:a16="http://schemas.microsoft.com/office/drawing/2014/main" val="2086762237"/>
                    </a:ext>
                  </a:extLst>
                </a:gridCol>
              </a:tblGrid>
              <a:tr h="167640">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7891207"/>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SYYYSDTYYNYNTNEWE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2.195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098145723"/>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SYYYSDTYYNYNTNNWE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171316092"/>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SYYYSDTYYNLNTNAWW</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77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648948765"/>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SYYYSDTYYNFNTNAWY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2.217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16961626"/>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SYYYSDTYYNFNTNIYY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2.185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235034157"/>
                  </a:ext>
                </a:extLst>
              </a:tr>
            </a:tbl>
          </a:graphicData>
        </a:graphic>
      </p:graphicFrame>
      <p:graphicFrame>
        <p:nvGraphicFramePr>
          <p:cNvPr id="68" name="Table 67">
            <a:extLst>
              <a:ext uri="{FF2B5EF4-FFF2-40B4-BE49-F238E27FC236}">
                <a16:creationId xmlns:a16="http://schemas.microsoft.com/office/drawing/2014/main" id="{C9B03F76-0D3F-2881-FE6B-2C4138C541F2}"/>
              </a:ext>
            </a:extLst>
          </p:cNvPr>
          <p:cNvGraphicFramePr>
            <a:graphicFrameLocks noGrp="1"/>
          </p:cNvGraphicFramePr>
          <p:nvPr>
            <p:extLst>
              <p:ext uri="{D42A27DB-BD31-4B8C-83A1-F6EECF244321}">
                <p14:modId xmlns:p14="http://schemas.microsoft.com/office/powerpoint/2010/main" val="542483914"/>
              </p:ext>
            </p:extLst>
          </p:nvPr>
        </p:nvGraphicFramePr>
        <p:xfrm>
          <a:off x="15218713" y="32740851"/>
          <a:ext cx="8428763" cy="1670275"/>
        </p:xfrm>
        <a:graphic>
          <a:graphicData uri="http://schemas.openxmlformats.org/drawingml/2006/table">
            <a:tbl>
              <a:tblPr/>
              <a:tblGrid>
                <a:gridCol w="3191136">
                  <a:extLst>
                    <a:ext uri="{9D8B030D-6E8A-4147-A177-3AD203B41FA5}">
                      <a16:colId xmlns:a16="http://schemas.microsoft.com/office/drawing/2014/main" val="2712892969"/>
                    </a:ext>
                  </a:extLst>
                </a:gridCol>
                <a:gridCol w="763098">
                  <a:extLst>
                    <a:ext uri="{9D8B030D-6E8A-4147-A177-3AD203B41FA5}">
                      <a16:colId xmlns:a16="http://schemas.microsoft.com/office/drawing/2014/main" val="1533188942"/>
                    </a:ext>
                  </a:extLst>
                </a:gridCol>
                <a:gridCol w="1092618">
                  <a:extLst>
                    <a:ext uri="{9D8B030D-6E8A-4147-A177-3AD203B41FA5}">
                      <a16:colId xmlns:a16="http://schemas.microsoft.com/office/drawing/2014/main" val="1712868039"/>
                    </a:ext>
                  </a:extLst>
                </a:gridCol>
                <a:gridCol w="1387451">
                  <a:extLst>
                    <a:ext uri="{9D8B030D-6E8A-4147-A177-3AD203B41FA5}">
                      <a16:colId xmlns:a16="http://schemas.microsoft.com/office/drawing/2014/main" val="2542152830"/>
                    </a:ext>
                  </a:extLst>
                </a:gridCol>
                <a:gridCol w="971215">
                  <a:extLst>
                    <a:ext uri="{9D8B030D-6E8A-4147-A177-3AD203B41FA5}">
                      <a16:colId xmlns:a16="http://schemas.microsoft.com/office/drawing/2014/main" val="2843762203"/>
                    </a:ext>
                  </a:extLst>
                </a:gridCol>
                <a:gridCol w="1023245">
                  <a:extLst>
                    <a:ext uri="{9D8B030D-6E8A-4147-A177-3AD203B41FA5}">
                      <a16:colId xmlns:a16="http://schemas.microsoft.com/office/drawing/2014/main" val="413312469"/>
                    </a:ext>
                  </a:extLst>
                </a:gridCol>
              </a:tblGrid>
              <a:tr h="334055">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40140236"/>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SYYYSDTYYNFNTNRYR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1</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2.179</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6673698"/>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SYYYSDTYYNLNTNRYR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2.153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1985032"/>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SYYYSDTYYNWNTNRYR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2.286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65929677"/>
                  </a:ext>
                </a:extLst>
              </a:tr>
              <a:tr h="334055">
                <a:tc>
                  <a:txBody>
                    <a:bodyPr/>
                    <a:lstStyle/>
                    <a:p>
                      <a:pPr rtl="0" fontAlgn="t">
                        <a:spcBef>
                          <a:spcPts val="0"/>
                        </a:spcBef>
                        <a:spcAft>
                          <a:spcPts val="0"/>
                        </a:spcAft>
                      </a:pPr>
                      <a:r>
                        <a:rPr lang="en-IN" sz="1400" b="1" i="0" u="none" strike="noStrike" dirty="0">
                          <a:solidFill>
                            <a:srgbClr val="000000"/>
                          </a:solidFill>
                          <a:effectLst/>
                          <a:latin typeface="+mn-lt"/>
                        </a:rPr>
                        <a:t>SYYYSDTYYNYNTNRYR</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9</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-12.8</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2.193</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05773638"/>
                  </a:ext>
                </a:extLst>
              </a:tr>
            </a:tbl>
          </a:graphicData>
        </a:graphic>
      </p:graphicFrame>
      <p:sp>
        <p:nvSpPr>
          <p:cNvPr id="85" name="TextBox 84">
            <a:extLst>
              <a:ext uri="{FF2B5EF4-FFF2-40B4-BE49-F238E27FC236}">
                <a16:creationId xmlns:a16="http://schemas.microsoft.com/office/drawing/2014/main" id="{BF50C7F7-2328-ABE9-59F0-1AD420BFDA7B}"/>
              </a:ext>
            </a:extLst>
          </p:cNvPr>
          <p:cNvSpPr txBox="1"/>
          <p:nvPr/>
        </p:nvSpPr>
        <p:spPr>
          <a:xfrm>
            <a:off x="11044399" y="39874429"/>
            <a:ext cx="12571772" cy="646331"/>
          </a:xfrm>
          <a:prstGeom prst="rect">
            <a:avLst/>
          </a:prstGeom>
          <a:noFill/>
        </p:spPr>
        <p:txBody>
          <a:bodyPr wrap="square" rtlCol="0">
            <a:spAutoFit/>
          </a:bodyPr>
          <a:lstStyle/>
          <a:p>
            <a:r>
              <a:rPr lang="en-IN" sz="1800" b="1" dirty="0"/>
              <a:t>Figure 8 </a:t>
            </a:r>
            <a:r>
              <a:rPr lang="en-IN" sz="1800" dirty="0"/>
              <a:t>DQL simulation with the parameters mentioned in Figure 6 A. The simulation loops from starting state upon reaching -10 reward, same as </a:t>
            </a:r>
            <a:r>
              <a:rPr lang="en-IN" sz="1800" dirty="0">
                <a:solidFill>
                  <a:srgbClr val="00B050"/>
                </a:solidFill>
              </a:rPr>
              <a:t>Green </a:t>
            </a:r>
            <a:r>
              <a:rPr lang="en-IN" sz="1800" dirty="0">
                <a:solidFill>
                  <a:schemeClr val="tx1"/>
                </a:solidFill>
              </a:rPr>
              <a:t>simulation mentioned in Figure 6 B</a:t>
            </a:r>
          </a:p>
        </p:txBody>
      </p:sp>
      <p:sp>
        <p:nvSpPr>
          <p:cNvPr id="124" name="TextBox 123">
            <a:extLst>
              <a:ext uri="{FF2B5EF4-FFF2-40B4-BE49-F238E27FC236}">
                <a16:creationId xmlns:a16="http://schemas.microsoft.com/office/drawing/2014/main" id="{906EFF17-E846-09AC-3ED2-E93D90745F1D}"/>
              </a:ext>
            </a:extLst>
          </p:cNvPr>
          <p:cNvSpPr txBox="1"/>
          <p:nvPr/>
        </p:nvSpPr>
        <p:spPr>
          <a:xfrm>
            <a:off x="264283" y="29108274"/>
            <a:ext cx="421517" cy="369332"/>
          </a:xfrm>
          <a:prstGeom prst="rect">
            <a:avLst/>
          </a:prstGeom>
          <a:noFill/>
        </p:spPr>
        <p:txBody>
          <a:bodyPr wrap="square" rtlCol="0">
            <a:spAutoFit/>
          </a:bodyPr>
          <a:lstStyle/>
          <a:p>
            <a:r>
              <a:rPr lang="en-IN" sz="1800" b="1" dirty="0"/>
              <a:t>A</a:t>
            </a:r>
          </a:p>
        </p:txBody>
      </p:sp>
      <p:sp>
        <p:nvSpPr>
          <p:cNvPr id="127" name="TextBox 126">
            <a:extLst>
              <a:ext uri="{FF2B5EF4-FFF2-40B4-BE49-F238E27FC236}">
                <a16:creationId xmlns:a16="http://schemas.microsoft.com/office/drawing/2014/main" id="{00989562-06AA-6879-CCA0-45F163204B8A}"/>
              </a:ext>
            </a:extLst>
          </p:cNvPr>
          <p:cNvSpPr txBox="1"/>
          <p:nvPr/>
        </p:nvSpPr>
        <p:spPr>
          <a:xfrm>
            <a:off x="5065144" y="29138100"/>
            <a:ext cx="421517" cy="369332"/>
          </a:xfrm>
          <a:prstGeom prst="rect">
            <a:avLst/>
          </a:prstGeom>
          <a:noFill/>
        </p:spPr>
        <p:txBody>
          <a:bodyPr wrap="square" rtlCol="0">
            <a:spAutoFit/>
          </a:bodyPr>
          <a:lstStyle/>
          <a:p>
            <a:r>
              <a:rPr lang="en-IN" sz="1800" b="1" dirty="0"/>
              <a:t>B</a:t>
            </a:r>
          </a:p>
        </p:txBody>
      </p:sp>
      <p:sp>
        <p:nvSpPr>
          <p:cNvPr id="139" name="TextBox 138">
            <a:extLst>
              <a:ext uri="{FF2B5EF4-FFF2-40B4-BE49-F238E27FC236}">
                <a16:creationId xmlns:a16="http://schemas.microsoft.com/office/drawing/2014/main" id="{10344F85-501C-C023-A565-E2D1ACEB72EA}"/>
              </a:ext>
            </a:extLst>
          </p:cNvPr>
          <p:cNvSpPr txBox="1"/>
          <p:nvPr/>
        </p:nvSpPr>
        <p:spPr>
          <a:xfrm>
            <a:off x="13592630" y="30071711"/>
            <a:ext cx="1376614" cy="307777"/>
          </a:xfrm>
          <a:prstGeom prst="rect">
            <a:avLst/>
          </a:prstGeom>
          <a:noFill/>
        </p:spPr>
        <p:txBody>
          <a:bodyPr wrap="square" rtlCol="0">
            <a:spAutoFit/>
          </a:bodyPr>
          <a:lstStyle/>
          <a:p>
            <a:r>
              <a:rPr lang="en-IN" dirty="0">
                <a:solidFill>
                  <a:srgbClr val="D6149F"/>
                </a:solidFill>
              </a:rPr>
              <a:t>Heavy </a:t>
            </a:r>
            <a:r>
              <a:rPr lang="en-IN" b="1" dirty="0">
                <a:solidFill>
                  <a:srgbClr val="D6149F"/>
                </a:solidFill>
              </a:rPr>
              <a:t>Chain</a:t>
            </a:r>
            <a:r>
              <a:rPr lang="en-IN" dirty="0">
                <a:solidFill>
                  <a:srgbClr val="D6149F"/>
                </a:solidFill>
              </a:rPr>
              <a:t> </a:t>
            </a:r>
          </a:p>
        </p:txBody>
      </p:sp>
      <p:sp>
        <p:nvSpPr>
          <p:cNvPr id="141" name="TextBox 140">
            <a:extLst>
              <a:ext uri="{FF2B5EF4-FFF2-40B4-BE49-F238E27FC236}">
                <a16:creationId xmlns:a16="http://schemas.microsoft.com/office/drawing/2014/main" id="{8F71B450-128B-4AFE-87B0-7AEC935E27A9}"/>
              </a:ext>
            </a:extLst>
          </p:cNvPr>
          <p:cNvSpPr txBox="1"/>
          <p:nvPr/>
        </p:nvSpPr>
        <p:spPr>
          <a:xfrm>
            <a:off x="13887032" y="30776738"/>
            <a:ext cx="552488" cy="307777"/>
          </a:xfrm>
          <a:prstGeom prst="rect">
            <a:avLst/>
          </a:prstGeom>
          <a:noFill/>
        </p:spPr>
        <p:txBody>
          <a:bodyPr wrap="square" rtlCol="0">
            <a:spAutoFit/>
          </a:bodyPr>
          <a:lstStyle/>
          <a:p>
            <a:r>
              <a:rPr lang="en-IN" b="1" dirty="0">
                <a:solidFill>
                  <a:srgbClr val="009999"/>
                </a:solidFill>
              </a:rPr>
              <a:t>PD1 </a:t>
            </a:r>
          </a:p>
        </p:txBody>
      </p:sp>
      <p:sp>
        <p:nvSpPr>
          <p:cNvPr id="143" name="TextBox 142">
            <a:extLst>
              <a:ext uri="{FF2B5EF4-FFF2-40B4-BE49-F238E27FC236}">
                <a16:creationId xmlns:a16="http://schemas.microsoft.com/office/drawing/2014/main" id="{1AF890F1-C4A4-97C2-FA08-AFA7C20AE51C}"/>
              </a:ext>
            </a:extLst>
          </p:cNvPr>
          <p:cNvSpPr txBox="1"/>
          <p:nvPr/>
        </p:nvSpPr>
        <p:spPr>
          <a:xfrm>
            <a:off x="25694701" y="10327238"/>
            <a:ext cx="1062374" cy="307777"/>
          </a:xfrm>
          <a:prstGeom prst="rect">
            <a:avLst/>
          </a:prstGeom>
          <a:noFill/>
        </p:spPr>
        <p:txBody>
          <a:bodyPr wrap="square" rtlCol="0">
            <a:spAutoFit/>
          </a:bodyPr>
          <a:lstStyle/>
          <a:p>
            <a:r>
              <a:rPr lang="en-IN" dirty="0">
                <a:solidFill>
                  <a:schemeClr val="accent1">
                    <a:lumMod val="50000"/>
                  </a:schemeClr>
                </a:solidFill>
              </a:rPr>
              <a:t>Chain A</a:t>
            </a:r>
          </a:p>
        </p:txBody>
      </p:sp>
      <p:sp>
        <p:nvSpPr>
          <p:cNvPr id="154" name="TextBox 153">
            <a:extLst>
              <a:ext uri="{FF2B5EF4-FFF2-40B4-BE49-F238E27FC236}">
                <a16:creationId xmlns:a16="http://schemas.microsoft.com/office/drawing/2014/main" id="{AA2E214E-4B70-B7D5-8A5E-1024D9B6F25D}"/>
              </a:ext>
            </a:extLst>
          </p:cNvPr>
          <p:cNvSpPr txBox="1"/>
          <p:nvPr/>
        </p:nvSpPr>
        <p:spPr>
          <a:xfrm>
            <a:off x="21222427" y="10159979"/>
            <a:ext cx="1062374" cy="307777"/>
          </a:xfrm>
          <a:prstGeom prst="rect">
            <a:avLst/>
          </a:prstGeom>
          <a:noFill/>
        </p:spPr>
        <p:txBody>
          <a:bodyPr wrap="square" rtlCol="0">
            <a:spAutoFit/>
          </a:bodyPr>
          <a:lstStyle/>
          <a:p>
            <a:r>
              <a:rPr lang="en-IN" dirty="0">
                <a:solidFill>
                  <a:schemeClr val="accent1">
                    <a:lumMod val="50000"/>
                  </a:schemeClr>
                </a:solidFill>
              </a:rPr>
              <a:t>Chain B</a:t>
            </a:r>
          </a:p>
        </p:txBody>
      </p:sp>
      <p:sp>
        <p:nvSpPr>
          <p:cNvPr id="155" name="TextBox 154">
            <a:extLst>
              <a:ext uri="{FF2B5EF4-FFF2-40B4-BE49-F238E27FC236}">
                <a16:creationId xmlns:a16="http://schemas.microsoft.com/office/drawing/2014/main" id="{BC3A8C5A-6DEA-3B4D-6AA9-F06818F30A33}"/>
              </a:ext>
            </a:extLst>
          </p:cNvPr>
          <p:cNvSpPr txBox="1"/>
          <p:nvPr/>
        </p:nvSpPr>
        <p:spPr>
          <a:xfrm>
            <a:off x="25195818" y="12758524"/>
            <a:ext cx="1062374" cy="307777"/>
          </a:xfrm>
          <a:prstGeom prst="rect">
            <a:avLst/>
          </a:prstGeom>
          <a:noFill/>
        </p:spPr>
        <p:txBody>
          <a:bodyPr wrap="square" rtlCol="0">
            <a:spAutoFit/>
          </a:bodyPr>
          <a:lstStyle/>
          <a:p>
            <a:r>
              <a:rPr lang="en-IN" dirty="0">
                <a:solidFill>
                  <a:srgbClr val="00C0BC"/>
                </a:solidFill>
              </a:rPr>
              <a:t>PD1</a:t>
            </a:r>
          </a:p>
        </p:txBody>
      </p:sp>
      <p:sp>
        <p:nvSpPr>
          <p:cNvPr id="156" name="TextBox 155">
            <a:extLst>
              <a:ext uri="{FF2B5EF4-FFF2-40B4-BE49-F238E27FC236}">
                <a16:creationId xmlns:a16="http://schemas.microsoft.com/office/drawing/2014/main" id="{F7F1B3ED-A25D-5E67-D067-542634C1FCE4}"/>
              </a:ext>
            </a:extLst>
          </p:cNvPr>
          <p:cNvSpPr txBox="1"/>
          <p:nvPr/>
        </p:nvSpPr>
        <p:spPr>
          <a:xfrm>
            <a:off x="1381336" y="29521643"/>
            <a:ext cx="822960" cy="523220"/>
          </a:xfrm>
          <a:prstGeom prst="rect">
            <a:avLst/>
          </a:prstGeom>
          <a:noFill/>
        </p:spPr>
        <p:txBody>
          <a:bodyPr wrap="square" rtlCol="0">
            <a:spAutoFit/>
          </a:bodyPr>
          <a:lstStyle/>
          <a:p>
            <a:r>
              <a:rPr lang="en-IN" dirty="0"/>
              <a:t>Chain A (Light)</a:t>
            </a:r>
          </a:p>
        </p:txBody>
      </p:sp>
      <p:sp>
        <p:nvSpPr>
          <p:cNvPr id="157" name="TextBox 156">
            <a:extLst>
              <a:ext uri="{FF2B5EF4-FFF2-40B4-BE49-F238E27FC236}">
                <a16:creationId xmlns:a16="http://schemas.microsoft.com/office/drawing/2014/main" id="{5EAA04D0-7581-2C02-D8B0-A22DB8F0A13F}"/>
              </a:ext>
            </a:extLst>
          </p:cNvPr>
          <p:cNvSpPr txBox="1"/>
          <p:nvPr/>
        </p:nvSpPr>
        <p:spPr>
          <a:xfrm>
            <a:off x="4077329" y="30625770"/>
            <a:ext cx="822960" cy="523220"/>
          </a:xfrm>
          <a:prstGeom prst="rect">
            <a:avLst/>
          </a:prstGeom>
          <a:noFill/>
        </p:spPr>
        <p:txBody>
          <a:bodyPr wrap="square" rtlCol="0">
            <a:spAutoFit/>
          </a:bodyPr>
          <a:lstStyle/>
          <a:p>
            <a:r>
              <a:rPr lang="en-IN" dirty="0"/>
              <a:t>Chain B</a:t>
            </a:r>
          </a:p>
          <a:p>
            <a:r>
              <a:rPr lang="en-IN" dirty="0"/>
              <a:t>(Heavy)</a:t>
            </a:r>
          </a:p>
        </p:txBody>
      </p:sp>
      <p:sp>
        <p:nvSpPr>
          <p:cNvPr id="1025" name="TextBox 1024">
            <a:extLst>
              <a:ext uri="{FF2B5EF4-FFF2-40B4-BE49-F238E27FC236}">
                <a16:creationId xmlns:a16="http://schemas.microsoft.com/office/drawing/2014/main" id="{CEE1CA43-8E18-C211-6E9C-82921D56CA2A}"/>
              </a:ext>
            </a:extLst>
          </p:cNvPr>
          <p:cNvSpPr txBox="1"/>
          <p:nvPr/>
        </p:nvSpPr>
        <p:spPr>
          <a:xfrm>
            <a:off x="717499" y="33582274"/>
            <a:ext cx="902376" cy="523220"/>
          </a:xfrm>
          <a:prstGeom prst="rect">
            <a:avLst/>
          </a:prstGeom>
          <a:noFill/>
        </p:spPr>
        <p:txBody>
          <a:bodyPr wrap="square" rtlCol="0">
            <a:spAutoFit/>
          </a:bodyPr>
          <a:lstStyle/>
          <a:p>
            <a:r>
              <a:rPr lang="en-IN" dirty="0"/>
              <a:t>Chain C (PD1)</a:t>
            </a:r>
          </a:p>
        </p:txBody>
      </p:sp>
      <p:sp>
        <p:nvSpPr>
          <p:cNvPr id="1027" name="TextBox 1026">
            <a:extLst>
              <a:ext uri="{FF2B5EF4-FFF2-40B4-BE49-F238E27FC236}">
                <a16:creationId xmlns:a16="http://schemas.microsoft.com/office/drawing/2014/main" id="{C6CE9F75-B9A2-16F5-EF16-8E0DD3AF23DB}"/>
              </a:ext>
            </a:extLst>
          </p:cNvPr>
          <p:cNvSpPr txBox="1"/>
          <p:nvPr/>
        </p:nvSpPr>
        <p:spPr>
          <a:xfrm>
            <a:off x="8671510" y="33473198"/>
            <a:ext cx="902376" cy="523220"/>
          </a:xfrm>
          <a:prstGeom prst="rect">
            <a:avLst/>
          </a:prstGeom>
          <a:noFill/>
        </p:spPr>
        <p:txBody>
          <a:bodyPr wrap="square" rtlCol="0">
            <a:spAutoFit/>
          </a:bodyPr>
          <a:lstStyle/>
          <a:p>
            <a:r>
              <a:rPr lang="en-IN" dirty="0"/>
              <a:t>Chain C (PD1)</a:t>
            </a:r>
          </a:p>
        </p:txBody>
      </p:sp>
      <p:sp>
        <p:nvSpPr>
          <p:cNvPr id="1029" name="TextBox 1028">
            <a:extLst>
              <a:ext uri="{FF2B5EF4-FFF2-40B4-BE49-F238E27FC236}">
                <a16:creationId xmlns:a16="http://schemas.microsoft.com/office/drawing/2014/main" id="{AAEDAEA9-4A80-B161-E19E-4A105E844E71}"/>
              </a:ext>
            </a:extLst>
          </p:cNvPr>
          <p:cNvSpPr txBox="1"/>
          <p:nvPr/>
        </p:nvSpPr>
        <p:spPr>
          <a:xfrm>
            <a:off x="8817216" y="29315200"/>
            <a:ext cx="822960" cy="523220"/>
          </a:xfrm>
          <a:prstGeom prst="rect">
            <a:avLst/>
          </a:prstGeom>
          <a:noFill/>
        </p:spPr>
        <p:txBody>
          <a:bodyPr wrap="square" rtlCol="0">
            <a:spAutoFit/>
          </a:bodyPr>
          <a:lstStyle/>
          <a:p>
            <a:r>
              <a:rPr lang="en-IN" dirty="0"/>
              <a:t>Chain B</a:t>
            </a:r>
          </a:p>
          <a:p>
            <a:r>
              <a:rPr lang="en-IN" dirty="0"/>
              <a:t>(Heavy)</a:t>
            </a:r>
          </a:p>
        </p:txBody>
      </p:sp>
      <p:sp>
        <p:nvSpPr>
          <p:cNvPr id="1030" name="TextBox 1029">
            <a:extLst>
              <a:ext uri="{FF2B5EF4-FFF2-40B4-BE49-F238E27FC236}">
                <a16:creationId xmlns:a16="http://schemas.microsoft.com/office/drawing/2014/main" id="{FD4AB56B-DF88-D460-645E-014811B4F51B}"/>
              </a:ext>
            </a:extLst>
          </p:cNvPr>
          <p:cNvSpPr txBox="1"/>
          <p:nvPr/>
        </p:nvSpPr>
        <p:spPr>
          <a:xfrm>
            <a:off x="6353403" y="29292940"/>
            <a:ext cx="822960" cy="523220"/>
          </a:xfrm>
          <a:prstGeom prst="rect">
            <a:avLst/>
          </a:prstGeom>
          <a:noFill/>
        </p:spPr>
        <p:txBody>
          <a:bodyPr wrap="square" rtlCol="0">
            <a:spAutoFit/>
          </a:bodyPr>
          <a:lstStyle/>
          <a:p>
            <a:r>
              <a:rPr lang="en-IN" dirty="0"/>
              <a:t>Chain A (Light)</a:t>
            </a:r>
          </a:p>
        </p:txBody>
      </p:sp>
      <p:sp>
        <p:nvSpPr>
          <p:cNvPr id="6" name="TextBox 5">
            <a:extLst>
              <a:ext uri="{FF2B5EF4-FFF2-40B4-BE49-F238E27FC236}">
                <a16:creationId xmlns:a16="http://schemas.microsoft.com/office/drawing/2014/main" id="{01865A4A-0D38-C1A8-FA35-6C9402912518}"/>
              </a:ext>
            </a:extLst>
          </p:cNvPr>
          <p:cNvSpPr txBox="1"/>
          <p:nvPr/>
        </p:nvSpPr>
        <p:spPr>
          <a:xfrm>
            <a:off x="21788785" y="17313604"/>
            <a:ext cx="3115545" cy="738664"/>
          </a:xfrm>
          <a:prstGeom prst="rect">
            <a:avLst/>
          </a:prstGeom>
          <a:noFill/>
        </p:spPr>
        <p:txBody>
          <a:bodyPr wrap="square">
            <a:spAutoFit/>
          </a:bodyPr>
          <a:lstStyle/>
          <a:p>
            <a:r>
              <a:rPr lang="pt-BR" dirty="0"/>
              <a:t>Polar:        C, H, N, Q, S, T, W </a:t>
            </a:r>
          </a:p>
          <a:p>
            <a:r>
              <a:rPr lang="pt-BR" dirty="0"/>
              <a:t>Apolar:      A, F, G, I, L, V, M, P, Y </a:t>
            </a:r>
          </a:p>
          <a:p>
            <a:r>
              <a:rPr lang="pt-BR" dirty="0"/>
              <a:t>Charged:   E, D, K, R </a:t>
            </a:r>
          </a:p>
        </p:txBody>
      </p:sp>
      <p:cxnSp>
        <p:nvCxnSpPr>
          <p:cNvPr id="15" name="Straight Connector 14">
            <a:extLst>
              <a:ext uri="{FF2B5EF4-FFF2-40B4-BE49-F238E27FC236}">
                <a16:creationId xmlns:a16="http://schemas.microsoft.com/office/drawing/2014/main" id="{1D3BF62E-73C8-3491-3EE4-E72F9DE72190}"/>
              </a:ext>
            </a:extLst>
          </p:cNvPr>
          <p:cNvCxnSpPr>
            <a:cxnSpLocks/>
          </p:cNvCxnSpPr>
          <p:nvPr/>
        </p:nvCxnSpPr>
        <p:spPr>
          <a:xfrm>
            <a:off x="24400647" y="31992997"/>
            <a:ext cx="3706663"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675A0D04-B46F-9C80-D108-BD7017D2BBF7}"/>
              </a:ext>
            </a:extLst>
          </p:cNvPr>
          <p:cNvCxnSpPr>
            <a:cxnSpLocks/>
          </p:cNvCxnSpPr>
          <p:nvPr/>
        </p:nvCxnSpPr>
        <p:spPr>
          <a:xfrm>
            <a:off x="24419254" y="25015775"/>
            <a:ext cx="34873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D3BEBDDB-CC02-B95B-61E8-5DDAB53CB949}"/>
              </a:ext>
            </a:extLst>
          </p:cNvPr>
          <p:cNvGrpSpPr/>
          <p:nvPr/>
        </p:nvGrpSpPr>
        <p:grpSpPr>
          <a:xfrm>
            <a:off x="10911431" y="35492427"/>
            <a:ext cx="12773152" cy="4382001"/>
            <a:chOff x="10911431" y="35492427"/>
            <a:chExt cx="12773152" cy="4382001"/>
          </a:xfrm>
        </p:grpSpPr>
        <p:grpSp>
          <p:nvGrpSpPr>
            <p:cNvPr id="152" name="Group 151">
              <a:extLst>
                <a:ext uri="{FF2B5EF4-FFF2-40B4-BE49-F238E27FC236}">
                  <a16:creationId xmlns:a16="http://schemas.microsoft.com/office/drawing/2014/main" id="{082CE224-A561-7088-EFB3-021AAB205989}"/>
                </a:ext>
              </a:extLst>
            </p:cNvPr>
            <p:cNvGrpSpPr/>
            <p:nvPr/>
          </p:nvGrpSpPr>
          <p:grpSpPr>
            <a:xfrm>
              <a:off x="10911431" y="35492427"/>
              <a:ext cx="12773152" cy="4382001"/>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9678292" y="36244623"/>
                <a:ext cx="3738957" cy="3738957"/>
              </a:xfrm>
              <a:prstGeom prst="rect">
                <a:avLst/>
              </a:prstGeom>
            </p:spPr>
          </p:pic>
        </p:grpSp>
        <p:cxnSp>
          <p:nvCxnSpPr>
            <p:cNvPr id="32" name="Straight Connector 31">
              <a:extLst>
                <a:ext uri="{FF2B5EF4-FFF2-40B4-BE49-F238E27FC236}">
                  <a16:creationId xmlns:a16="http://schemas.microsoft.com/office/drawing/2014/main" id="{4A6E684B-534E-4615-6B05-3FE08A189505}"/>
                </a:ext>
              </a:extLst>
            </p:cNvPr>
            <p:cNvCxnSpPr>
              <a:cxnSpLocks/>
            </p:cNvCxnSpPr>
            <p:nvPr/>
          </p:nvCxnSpPr>
          <p:spPr>
            <a:xfrm>
              <a:off x="11497728" y="37835034"/>
              <a:ext cx="3471516" cy="0"/>
            </a:xfrm>
            <a:prstGeom prst="line">
              <a:avLst/>
            </a:prstGeom>
            <a:ln>
              <a:solidFill>
                <a:srgbClr val="CCCC00"/>
              </a:solidFill>
            </a:ln>
          </p:spPr>
          <p:style>
            <a:lnRef idx="1">
              <a:schemeClr val="accent6"/>
            </a:lnRef>
            <a:fillRef idx="0">
              <a:schemeClr val="accent6"/>
            </a:fillRef>
            <a:effectRef idx="0">
              <a:schemeClr val="accent6"/>
            </a:effectRef>
            <a:fontRef idx="minor">
              <a:schemeClr val="tx1"/>
            </a:fontRef>
          </p:style>
        </p:cxnSp>
        <p:pic>
          <p:nvPicPr>
            <p:cNvPr id="1031" name="Graphic 1030">
              <a:extLst>
                <a:ext uri="{FF2B5EF4-FFF2-40B4-BE49-F238E27FC236}">
                  <a16:creationId xmlns:a16="http://schemas.microsoft.com/office/drawing/2014/main" id="{B2041AB6-2279-7C82-D3DF-01430F4A445E}"/>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t="9195"/>
            <a:stretch/>
          </p:blipFill>
          <p:spPr>
            <a:xfrm>
              <a:off x="10970594" y="35602868"/>
              <a:ext cx="4296330" cy="4142664"/>
            </a:xfrm>
            <a:prstGeom prst="rect">
              <a:avLst/>
            </a:prstGeom>
          </p:spPr>
        </p:pic>
        <p:pic>
          <p:nvPicPr>
            <p:cNvPr id="1033" name="Graphic 1032">
              <a:extLst>
                <a:ext uri="{FF2B5EF4-FFF2-40B4-BE49-F238E27FC236}">
                  <a16:creationId xmlns:a16="http://schemas.microsoft.com/office/drawing/2014/main" id="{12A3C0BE-EB68-EA8F-E16B-198C66FFB372}"/>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9352"/>
            <a:stretch/>
          </p:blipFill>
          <p:spPr>
            <a:xfrm>
              <a:off x="15324413" y="35602869"/>
              <a:ext cx="4292494" cy="4101970"/>
            </a:xfrm>
            <a:prstGeom prst="rect">
              <a:avLst/>
            </a:prstGeom>
          </p:spPr>
        </p:pic>
      </p:grpSp>
      <p:pic>
        <p:nvPicPr>
          <p:cNvPr id="1036" name="Graphic 1035">
            <a:extLst>
              <a:ext uri="{FF2B5EF4-FFF2-40B4-BE49-F238E27FC236}">
                <a16:creationId xmlns:a16="http://schemas.microsoft.com/office/drawing/2014/main" id="{423C9766-D47C-5D8F-F86C-F67DFA8D8ABB}"/>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9373"/>
          <a:stretch/>
        </p:blipFill>
        <p:spPr>
          <a:xfrm>
            <a:off x="23833846" y="24288637"/>
            <a:ext cx="4390047" cy="4100266"/>
          </a:xfrm>
          <a:prstGeom prst="rect">
            <a:avLst/>
          </a:prstGeom>
        </p:spPr>
      </p:pic>
      <p:pic>
        <p:nvPicPr>
          <p:cNvPr id="1040" name="Graphic 1039">
            <a:extLst>
              <a:ext uri="{FF2B5EF4-FFF2-40B4-BE49-F238E27FC236}">
                <a16:creationId xmlns:a16="http://schemas.microsoft.com/office/drawing/2014/main" id="{F0C2BEDA-F9CA-724D-3E83-BD4513B3C57D}"/>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7384" r="2699" b="1922"/>
          <a:stretch/>
        </p:blipFill>
        <p:spPr>
          <a:xfrm>
            <a:off x="23933808" y="30732291"/>
            <a:ext cx="4512167" cy="4357088"/>
          </a:xfrm>
          <a:prstGeom prst="rect">
            <a:avLst/>
          </a:prstGeom>
        </p:spPr>
      </p:pic>
      <p:pic>
        <p:nvPicPr>
          <p:cNvPr id="1044" name="Graphic 1043">
            <a:extLst>
              <a:ext uri="{FF2B5EF4-FFF2-40B4-BE49-F238E27FC236}">
                <a16:creationId xmlns:a16="http://schemas.microsoft.com/office/drawing/2014/main" id="{CA84A839-B65E-EA29-08B3-88706534292C}"/>
              </a:ext>
            </a:extLst>
          </p:cNvPr>
          <p:cNvPicPr>
            <a:picLocks noChangeAspect="1"/>
          </p:cNvPicPr>
          <p:nvPr/>
        </p:nvPicPr>
        <p:blipFill rotWithShape="1">
          <a:blip r:embed="rId55">
            <a:extLst>
              <a:ext uri="{96DAC541-7B7A-43D3-8B79-37D633B846F1}">
                <asvg:svgBlip xmlns:asvg="http://schemas.microsoft.com/office/drawing/2016/SVG/main" r:embed="rId56"/>
              </a:ext>
            </a:extLst>
          </a:blip>
          <a:srcRect t="9173" r="2336" b="2680"/>
          <a:stretch/>
        </p:blipFill>
        <p:spPr>
          <a:xfrm>
            <a:off x="15202437" y="28405045"/>
            <a:ext cx="4197649" cy="3966361"/>
          </a:xfrm>
          <a:prstGeom prst="rect">
            <a:avLst/>
          </a:prstGeom>
        </p:spPr>
      </p:pic>
      <p:pic>
        <p:nvPicPr>
          <p:cNvPr id="1046" name="Graphic 1045">
            <a:extLst>
              <a:ext uri="{FF2B5EF4-FFF2-40B4-BE49-F238E27FC236}">
                <a16:creationId xmlns:a16="http://schemas.microsoft.com/office/drawing/2014/main" id="{D5E6B247-BB73-F80E-77E9-46973473E86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3088518" y="5065412"/>
            <a:ext cx="7582187" cy="2604848"/>
          </a:xfrm>
          <a:prstGeom prst="rect">
            <a:avLst/>
          </a:prstGeom>
        </p:spPr>
      </p:pic>
      <p:sp>
        <p:nvSpPr>
          <p:cNvPr id="1047" name="TextBox 1046">
            <a:extLst>
              <a:ext uri="{FF2B5EF4-FFF2-40B4-BE49-F238E27FC236}">
                <a16:creationId xmlns:a16="http://schemas.microsoft.com/office/drawing/2014/main" id="{A64DA0EF-876F-5493-EF3A-888FA9843CF2}"/>
              </a:ext>
            </a:extLst>
          </p:cNvPr>
          <p:cNvSpPr txBox="1"/>
          <p:nvPr/>
        </p:nvSpPr>
        <p:spPr>
          <a:xfrm>
            <a:off x="278277" y="35366669"/>
            <a:ext cx="254841" cy="307777"/>
          </a:xfrm>
          <a:prstGeom prst="rect">
            <a:avLst/>
          </a:prstGeom>
          <a:noFill/>
        </p:spPr>
        <p:txBody>
          <a:bodyPr wrap="square" rtlCol="0">
            <a:spAutoFit/>
          </a:bodyPr>
          <a:lstStyle/>
          <a:p>
            <a:r>
              <a:rPr lang="en-IN" b="1" dirty="0"/>
              <a:t>C</a:t>
            </a:r>
          </a:p>
        </p:txBody>
      </p:sp>
      <p:sp>
        <p:nvSpPr>
          <p:cNvPr id="1048" name="TextBox 1047">
            <a:extLst>
              <a:ext uri="{FF2B5EF4-FFF2-40B4-BE49-F238E27FC236}">
                <a16:creationId xmlns:a16="http://schemas.microsoft.com/office/drawing/2014/main" id="{7907ED05-B235-A7A6-AE03-EA35A7FFA6F7}"/>
              </a:ext>
            </a:extLst>
          </p:cNvPr>
          <p:cNvSpPr txBox="1"/>
          <p:nvPr/>
        </p:nvSpPr>
        <p:spPr>
          <a:xfrm>
            <a:off x="12545608" y="35674446"/>
            <a:ext cx="1671879" cy="307777"/>
          </a:xfrm>
          <a:prstGeom prst="rect">
            <a:avLst/>
          </a:prstGeom>
          <a:noFill/>
        </p:spPr>
        <p:txBody>
          <a:bodyPr wrap="square" rtlCol="0">
            <a:spAutoFit/>
          </a:bodyPr>
          <a:lstStyle/>
          <a:p>
            <a:r>
              <a:rPr lang="en-IN" dirty="0"/>
              <a:t>Binding Affinity</a:t>
            </a:r>
          </a:p>
        </p:txBody>
      </p:sp>
      <p:sp>
        <p:nvSpPr>
          <p:cNvPr id="1049" name="TextBox 1048">
            <a:extLst>
              <a:ext uri="{FF2B5EF4-FFF2-40B4-BE49-F238E27FC236}">
                <a16:creationId xmlns:a16="http://schemas.microsoft.com/office/drawing/2014/main" id="{F46DD913-C46B-54D0-7153-37E78E624556}"/>
              </a:ext>
            </a:extLst>
          </p:cNvPr>
          <p:cNvSpPr txBox="1"/>
          <p:nvPr/>
        </p:nvSpPr>
        <p:spPr>
          <a:xfrm>
            <a:off x="16733845" y="35695090"/>
            <a:ext cx="1671879" cy="307777"/>
          </a:xfrm>
          <a:prstGeom prst="rect">
            <a:avLst/>
          </a:prstGeom>
          <a:noFill/>
        </p:spPr>
        <p:txBody>
          <a:bodyPr wrap="square" rtlCol="0">
            <a:spAutoFit/>
          </a:bodyPr>
          <a:lstStyle/>
          <a:p>
            <a:pPr algn="ctr"/>
            <a:r>
              <a:rPr lang="en-IN" dirty="0"/>
              <a:t>Reward</a:t>
            </a:r>
          </a:p>
        </p:txBody>
      </p:sp>
      <p:sp>
        <p:nvSpPr>
          <p:cNvPr id="1050" name="TextBox 1049">
            <a:extLst>
              <a:ext uri="{FF2B5EF4-FFF2-40B4-BE49-F238E27FC236}">
                <a16:creationId xmlns:a16="http://schemas.microsoft.com/office/drawing/2014/main" id="{C96B5077-B7F1-3849-1F35-962E5A28EFAB}"/>
              </a:ext>
            </a:extLst>
          </p:cNvPr>
          <p:cNvSpPr txBox="1"/>
          <p:nvPr/>
        </p:nvSpPr>
        <p:spPr>
          <a:xfrm>
            <a:off x="16500049" y="28447919"/>
            <a:ext cx="1671879" cy="307777"/>
          </a:xfrm>
          <a:prstGeom prst="rect">
            <a:avLst/>
          </a:prstGeom>
          <a:noFill/>
        </p:spPr>
        <p:txBody>
          <a:bodyPr wrap="square" rtlCol="0">
            <a:spAutoFit/>
          </a:bodyPr>
          <a:lstStyle/>
          <a:p>
            <a:pPr algn="ctr"/>
            <a:r>
              <a:rPr lang="en-IN" dirty="0"/>
              <a:t>Binding Affinity</a:t>
            </a:r>
          </a:p>
        </p:txBody>
      </p:sp>
      <p:sp>
        <p:nvSpPr>
          <p:cNvPr id="1051" name="TextBox 1050">
            <a:extLst>
              <a:ext uri="{FF2B5EF4-FFF2-40B4-BE49-F238E27FC236}">
                <a16:creationId xmlns:a16="http://schemas.microsoft.com/office/drawing/2014/main" id="{AF2D7AC4-2A5D-B554-835E-53E0BD9FA85E}"/>
              </a:ext>
            </a:extLst>
          </p:cNvPr>
          <p:cNvSpPr txBox="1"/>
          <p:nvPr/>
        </p:nvSpPr>
        <p:spPr>
          <a:xfrm>
            <a:off x="16733844" y="24154546"/>
            <a:ext cx="1671879" cy="307777"/>
          </a:xfrm>
          <a:prstGeom prst="rect">
            <a:avLst/>
          </a:prstGeom>
          <a:noFill/>
        </p:spPr>
        <p:txBody>
          <a:bodyPr wrap="square" rtlCol="0">
            <a:spAutoFit/>
          </a:bodyPr>
          <a:lstStyle/>
          <a:p>
            <a:pPr algn="ctr"/>
            <a:r>
              <a:rPr lang="en-IN" dirty="0"/>
              <a:t>Binding Affinity</a:t>
            </a:r>
          </a:p>
        </p:txBody>
      </p:sp>
      <p:sp>
        <p:nvSpPr>
          <p:cNvPr id="1052" name="TextBox 1051">
            <a:extLst>
              <a:ext uri="{FF2B5EF4-FFF2-40B4-BE49-F238E27FC236}">
                <a16:creationId xmlns:a16="http://schemas.microsoft.com/office/drawing/2014/main" id="{C27999F5-F83E-A7AA-0590-9812C77EAD21}"/>
              </a:ext>
            </a:extLst>
          </p:cNvPr>
          <p:cNvSpPr txBox="1"/>
          <p:nvPr/>
        </p:nvSpPr>
        <p:spPr>
          <a:xfrm>
            <a:off x="25353951" y="24396792"/>
            <a:ext cx="1671879" cy="307777"/>
          </a:xfrm>
          <a:prstGeom prst="rect">
            <a:avLst/>
          </a:prstGeom>
          <a:noFill/>
        </p:spPr>
        <p:txBody>
          <a:bodyPr wrap="square" rtlCol="0">
            <a:spAutoFit/>
          </a:bodyPr>
          <a:lstStyle/>
          <a:p>
            <a:pPr algn="ctr"/>
            <a:r>
              <a:rPr lang="en-IN" dirty="0"/>
              <a:t>Binding Affinity</a:t>
            </a:r>
          </a:p>
        </p:txBody>
      </p:sp>
      <p:sp>
        <p:nvSpPr>
          <p:cNvPr id="1053" name="TextBox 1052">
            <a:extLst>
              <a:ext uri="{FF2B5EF4-FFF2-40B4-BE49-F238E27FC236}">
                <a16:creationId xmlns:a16="http://schemas.microsoft.com/office/drawing/2014/main" id="{4E7DFFAD-2AED-8793-4C90-694A2BEF5B08}"/>
              </a:ext>
            </a:extLst>
          </p:cNvPr>
          <p:cNvSpPr txBox="1"/>
          <p:nvPr/>
        </p:nvSpPr>
        <p:spPr>
          <a:xfrm>
            <a:off x="25621340" y="30707386"/>
            <a:ext cx="1671879" cy="307777"/>
          </a:xfrm>
          <a:prstGeom prst="rect">
            <a:avLst/>
          </a:prstGeom>
          <a:noFill/>
        </p:spPr>
        <p:txBody>
          <a:bodyPr wrap="square" rtlCol="0">
            <a:spAutoFit/>
          </a:bodyPr>
          <a:lstStyle/>
          <a:p>
            <a:pPr algn="ctr"/>
            <a:r>
              <a:rPr lang="en-IN" dirty="0"/>
              <a:t>Binding Affinity</a:t>
            </a:r>
          </a:p>
        </p:txBody>
      </p:sp>
    </p:spTree>
    <p:extLst>
      <p:ext uri="{BB962C8B-B14F-4D97-AF65-F5344CB8AC3E}">
        <p14:creationId xmlns:p14="http://schemas.microsoft.com/office/powerpoint/2010/main" val="14266476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1846</TotalTime>
  <Words>1691</Words>
  <Application>Microsoft Office PowerPoint</Application>
  <PresentationFormat>Custom</PresentationFormat>
  <Paragraphs>315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Times New Roman</vt:lpstr>
      <vt:lpstr>Aptos</vt:lpstr>
      <vt:lpstr>Lora</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dc:creator>
  <cp:lastModifiedBy>Anmol Singh</cp:lastModifiedBy>
  <cp:revision>66</cp:revision>
  <cp:lastPrinted>2024-05-24T04:16:04Z</cp:lastPrinted>
  <dcterms:modified xsi:type="dcterms:W3CDTF">2024-05-31T10:26:19Z</dcterms:modified>
</cp:coreProperties>
</file>